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9" r:id="rId1"/>
  </p:sldMasterIdLst>
  <p:notesMasterIdLst>
    <p:notesMasterId r:id="rId41"/>
  </p:notesMasterIdLst>
  <p:sldIdLst>
    <p:sldId id="256" r:id="rId2"/>
    <p:sldId id="316" r:id="rId3"/>
    <p:sldId id="277" r:id="rId4"/>
    <p:sldId id="257" r:id="rId5"/>
    <p:sldId id="305" r:id="rId6"/>
    <p:sldId id="259" r:id="rId7"/>
    <p:sldId id="260" r:id="rId8"/>
    <p:sldId id="279" r:id="rId9"/>
    <p:sldId id="286" r:id="rId10"/>
    <p:sldId id="307" r:id="rId11"/>
    <p:sldId id="262" r:id="rId12"/>
    <p:sldId id="280" r:id="rId13"/>
    <p:sldId id="264" r:id="rId14"/>
    <p:sldId id="283" r:id="rId15"/>
    <p:sldId id="282" r:id="rId16"/>
    <p:sldId id="301" r:id="rId17"/>
    <p:sldId id="266" r:id="rId18"/>
    <p:sldId id="285" r:id="rId19"/>
    <p:sldId id="268" r:id="rId20"/>
    <p:sldId id="289" r:id="rId21"/>
    <p:sldId id="270" r:id="rId22"/>
    <p:sldId id="291" r:id="rId23"/>
    <p:sldId id="292" r:id="rId24"/>
    <p:sldId id="293" r:id="rId25"/>
    <p:sldId id="273" r:id="rId26"/>
    <p:sldId id="309" r:id="rId27"/>
    <p:sldId id="311" r:id="rId28"/>
    <p:sldId id="304" r:id="rId29"/>
    <p:sldId id="287" r:id="rId30"/>
    <p:sldId id="294" r:id="rId31"/>
    <p:sldId id="310" r:id="rId32"/>
    <p:sldId id="308" r:id="rId33"/>
    <p:sldId id="312" r:id="rId34"/>
    <p:sldId id="302" r:id="rId35"/>
    <p:sldId id="303" r:id="rId36"/>
    <p:sldId id="314" r:id="rId37"/>
    <p:sldId id="315" r:id="rId38"/>
    <p:sldId id="295" r:id="rId39"/>
    <p:sldId id="297"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Century Gothic" panose="020B0502020202020204" pitchFamily="34" charset="0"/>
      <p:regular r:id="rId46"/>
      <p:bold r:id="rId47"/>
      <p:italic r:id="rId48"/>
      <p:boldItalic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Moody" initials="KM" lastIdx="1" clrIdx="0">
    <p:extLst>
      <p:ext uri="{19B8F6BF-5375-455C-9EA6-DF929625EA0E}">
        <p15:presenceInfo xmlns:p15="http://schemas.microsoft.com/office/powerpoint/2012/main" userId="2ee831e3daaeef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6"/>
    <p:restoredTop sz="94694"/>
  </p:normalViewPr>
  <p:slideViewPr>
    <p:cSldViewPr snapToGrid="0">
      <p:cViewPr varScale="1">
        <p:scale>
          <a:sx n="132" d="100"/>
          <a:sy n="132" d="100"/>
        </p:scale>
        <p:origin x="176" y="6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oleObject" Target="file:////Users/kristinmoody/Desktop/pta-restructuring-survey-fall-2021_entries%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kristinmoody/Desktop/pta-restructuring-survey-fall-2021_entries%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kristinmoody/Desktop/Volunteer%20Stuff/pta-restructuring-survey-fall-2021_entries%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kristinmoody/Desktop/Volunteer%20Stuff/pta-restructuring-survey-fall-2021_entries%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kristinmoody/Desktop/pta-restructuring-survey-fall-2021_entries%20(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Racial Identity of Participants by Percentage</a:t>
            </a:r>
            <a:r>
              <a:rPr lang="en-US" baseline="0" dirty="0"/>
              <a:t> of Total Respondents Who Provided Race*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CD3-3E4E-A7EC-9005E97007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CD3-3E4E-A7EC-9005E970075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CD3-3E4E-A7EC-9005E970075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CD3-3E4E-A7EC-9005E970075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CD3-3E4E-A7EC-9005E970075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CD3-3E4E-A7EC-9005E970075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CD3-3E4E-A7EC-9005E9700757}"/>
              </c:ext>
            </c:extLst>
          </c:dPt>
          <c:dLbls>
            <c:dLbl>
              <c:idx val="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D-8CD3-3E4E-A7EC-9005E970075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Sheet1!$N$22:$N$28</c:f>
              <c:strCache>
                <c:ptCount val="7"/>
                <c:pt idx="0">
                  <c:v>Black/African American</c:v>
                </c:pt>
                <c:pt idx="1">
                  <c:v>White/Caucasian</c:v>
                </c:pt>
                <c:pt idx="2">
                  <c:v>Asian Indian (1%)</c:v>
                </c:pt>
                <c:pt idx="3">
                  <c:v>Japanese (.5%)</c:v>
                </c:pt>
                <c:pt idx="4">
                  <c:v>Chinese (.5%)</c:v>
                </c:pt>
                <c:pt idx="5">
                  <c:v>Other (1%)</c:v>
                </c:pt>
                <c:pt idx="6">
                  <c:v>No Response</c:v>
                </c:pt>
              </c:strCache>
            </c:strRef>
          </c:cat>
          <c:val>
            <c:numRef>
              <c:f>Sheet1!$O$22:$O$28</c:f>
              <c:numCache>
                <c:formatCode>General</c:formatCode>
                <c:ptCount val="7"/>
                <c:pt idx="0">
                  <c:v>25</c:v>
                </c:pt>
                <c:pt idx="1">
                  <c:v>25</c:v>
                </c:pt>
                <c:pt idx="2">
                  <c:v>1</c:v>
                </c:pt>
                <c:pt idx="3">
                  <c:v>0.5</c:v>
                </c:pt>
                <c:pt idx="4">
                  <c:v>0.5</c:v>
                </c:pt>
                <c:pt idx="5">
                  <c:v>1</c:v>
                </c:pt>
                <c:pt idx="6">
                  <c:v>50</c:v>
                </c:pt>
              </c:numCache>
            </c:numRef>
          </c:val>
          <c:extLst>
            <c:ext xmlns:c16="http://schemas.microsoft.com/office/drawing/2014/chart" uri="{C3380CC4-5D6E-409C-BE32-E72D297353CC}">
              <c16:uniqueId val="{0000000E-8CD3-3E4E-A7EC-9005E970075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Participants</a:t>
            </a:r>
            <a:r>
              <a:rPr lang="en-US" baseline="0"/>
              <a:t> by Academy Affiliation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1-056C-4146-BDC2-49989753E9A0}"/>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2-056C-4146-BDC2-49989753E9A0}"/>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056C-4146-BDC2-49989753E9A0}"/>
              </c:ext>
            </c:extLst>
          </c:dPt>
          <c:dPt>
            <c:idx val="3"/>
            <c:invertIfNegative val="0"/>
            <c:bubble3D val="0"/>
            <c:spPr>
              <a:solidFill>
                <a:srgbClr val="C00000"/>
              </a:solidFill>
              <a:ln>
                <a:noFill/>
              </a:ln>
              <a:effectLst/>
            </c:spPr>
            <c:extLst>
              <c:ext xmlns:c16="http://schemas.microsoft.com/office/drawing/2014/chart" uri="{C3380CC4-5D6E-409C-BE32-E72D297353CC}">
                <c16:uniqueId val="{00000004-056C-4146-BDC2-49989753E9A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Sheet1!$E$6:$E$9</c:f>
              <c:strCache>
                <c:ptCount val="4"/>
                <c:pt idx="0">
                  <c:v>EA</c:v>
                </c:pt>
                <c:pt idx="1">
                  <c:v>JA</c:v>
                </c:pt>
                <c:pt idx="2">
                  <c:v>SA</c:v>
                </c:pt>
                <c:pt idx="3">
                  <c:v>Graduates</c:v>
                </c:pt>
              </c:strCache>
            </c:strRef>
          </c:cat>
          <c:val>
            <c:numRef>
              <c:f>Sheet1!$F$6:$F$9</c:f>
              <c:numCache>
                <c:formatCode>General</c:formatCode>
                <c:ptCount val="4"/>
                <c:pt idx="0">
                  <c:v>158</c:v>
                </c:pt>
                <c:pt idx="1">
                  <c:v>76</c:v>
                </c:pt>
                <c:pt idx="2">
                  <c:v>52</c:v>
                </c:pt>
                <c:pt idx="3">
                  <c:v>2</c:v>
                </c:pt>
              </c:numCache>
            </c:numRef>
          </c:val>
          <c:extLst>
            <c:ext xmlns:c16="http://schemas.microsoft.com/office/drawing/2014/chart" uri="{C3380CC4-5D6E-409C-BE32-E72D297353CC}">
              <c16:uniqueId val="{00000000-056C-4146-BDC2-49989753E9A0}"/>
            </c:ext>
          </c:extLst>
        </c:ser>
        <c:dLbls>
          <c:showLegendKey val="0"/>
          <c:showVal val="0"/>
          <c:showCatName val="0"/>
          <c:showSerName val="0"/>
          <c:showPercent val="0"/>
          <c:showBubbleSize val="0"/>
        </c:dLbls>
        <c:gapWidth val="219"/>
        <c:overlap val="-27"/>
        <c:axId val="974178032"/>
        <c:axId val="1011782016"/>
      </c:barChart>
      <c:catAx>
        <c:axId val="97417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1782016"/>
        <c:crosses val="autoZero"/>
        <c:auto val="1"/>
        <c:lblAlgn val="ctr"/>
        <c:lblOffset val="100"/>
        <c:noMultiLvlLbl val="0"/>
      </c:catAx>
      <c:valAx>
        <c:axId val="10117820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4178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Open Responses to Centering</a:t>
            </a:r>
            <a:r>
              <a:rPr lang="en-US" baseline="0" dirty="0"/>
              <a:t> Equity Question</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1-3DB3-8F47-843B-B04AAE357393}"/>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2-3DB3-8F47-843B-B04AAE357393}"/>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3DB3-8F47-843B-B04AAE35739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Sheet1!$T$49:$T$54</c:f>
              <c:strCache>
                <c:ptCount val="6"/>
                <c:pt idx="1">
                  <c:v>greater racial diversity on  PTA</c:v>
                </c:pt>
                <c:pt idx="2">
                  <c:v>improved PTA communicati</c:v>
                </c:pt>
                <c:pt idx="3">
                  <c:v>more present/  more outreach</c:v>
                </c:pt>
                <c:pt idx="4">
                  <c:v>inform curricula/ electives </c:v>
                </c:pt>
                <c:pt idx="5">
                  <c:v>invite spearkers/  workshops</c:v>
                </c:pt>
              </c:strCache>
            </c:strRef>
          </c:cat>
          <c:val>
            <c:numRef>
              <c:f>Sheet1!$U$49:$U$54</c:f>
              <c:numCache>
                <c:formatCode>General</c:formatCode>
                <c:ptCount val="6"/>
                <c:pt idx="1">
                  <c:v>7</c:v>
                </c:pt>
                <c:pt idx="2">
                  <c:v>5</c:v>
                </c:pt>
                <c:pt idx="3">
                  <c:v>3</c:v>
                </c:pt>
                <c:pt idx="4">
                  <c:v>5</c:v>
                </c:pt>
                <c:pt idx="5">
                  <c:v>3</c:v>
                </c:pt>
              </c:numCache>
            </c:numRef>
          </c:val>
          <c:extLst>
            <c:ext xmlns:c16="http://schemas.microsoft.com/office/drawing/2014/chart" uri="{C3380CC4-5D6E-409C-BE32-E72D297353CC}">
              <c16:uniqueId val="{00000000-3DB3-8F47-843B-B04AAE357393}"/>
            </c:ext>
          </c:extLst>
        </c:ser>
        <c:dLbls>
          <c:showLegendKey val="0"/>
          <c:showVal val="0"/>
          <c:showCatName val="0"/>
          <c:showSerName val="0"/>
          <c:showPercent val="0"/>
          <c:showBubbleSize val="0"/>
        </c:dLbls>
        <c:gapWidth val="182"/>
        <c:axId val="501781135"/>
        <c:axId val="501968879"/>
      </c:barChart>
      <c:catAx>
        <c:axId val="50178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968879"/>
        <c:crosses val="autoZero"/>
        <c:auto val="1"/>
        <c:lblAlgn val="ctr"/>
        <c:lblOffset val="100"/>
        <c:noMultiLvlLbl val="0"/>
      </c:catAx>
      <c:valAx>
        <c:axId val="50196887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Number of Participants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178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Open Responses to Building Culture and Commiunity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Sheet1!$I$59:$I$66</c:f>
              <c:strCache>
                <c:ptCount val="8"/>
                <c:pt idx="0">
                  <c:v>help families in need</c:v>
                </c:pt>
                <c:pt idx="1">
                  <c:v>classroom supplies</c:v>
                </c:pt>
                <c:pt idx="2">
                  <c:v>parent-teacher connection</c:v>
                </c:pt>
                <c:pt idx="3">
                  <c:v>ways for parents to be involved/ volunteer</c:v>
                </c:pt>
                <c:pt idx="4">
                  <c:v>parent focus groups</c:v>
                </c:pt>
                <c:pt idx="5">
                  <c:v>more family social events</c:v>
                </c:pt>
                <c:pt idx="6">
                  <c:v>community business partners</c:v>
                </c:pt>
                <c:pt idx="7">
                  <c:v>be more visible</c:v>
                </c:pt>
              </c:strCache>
            </c:strRef>
          </c:cat>
          <c:val>
            <c:numRef>
              <c:f>Sheet1!$J$59:$J$66</c:f>
              <c:numCache>
                <c:formatCode>General</c:formatCode>
                <c:ptCount val="8"/>
                <c:pt idx="0">
                  <c:v>2</c:v>
                </c:pt>
                <c:pt idx="1">
                  <c:v>2</c:v>
                </c:pt>
                <c:pt idx="2">
                  <c:v>4</c:v>
                </c:pt>
                <c:pt idx="3">
                  <c:v>5</c:v>
                </c:pt>
                <c:pt idx="4">
                  <c:v>5</c:v>
                </c:pt>
                <c:pt idx="5">
                  <c:v>5</c:v>
                </c:pt>
                <c:pt idx="6">
                  <c:v>2</c:v>
                </c:pt>
                <c:pt idx="7">
                  <c:v>2</c:v>
                </c:pt>
              </c:numCache>
            </c:numRef>
          </c:val>
          <c:extLst>
            <c:ext xmlns:c16="http://schemas.microsoft.com/office/drawing/2014/chart" uri="{C3380CC4-5D6E-409C-BE32-E72D297353CC}">
              <c16:uniqueId val="{00000000-C6A2-194D-B4CD-BF1EC415962F}"/>
            </c:ext>
          </c:extLst>
        </c:ser>
        <c:dLbls>
          <c:showLegendKey val="0"/>
          <c:showVal val="0"/>
          <c:showCatName val="0"/>
          <c:showSerName val="0"/>
          <c:showPercent val="0"/>
          <c:showBubbleSize val="0"/>
        </c:dLbls>
        <c:gapWidth val="182"/>
        <c:axId val="492852127"/>
        <c:axId val="492853775"/>
      </c:barChart>
      <c:catAx>
        <c:axId val="4928521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853775"/>
        <c:crosses val="autoZero"/>
        <c:auto val="1"/>
        <c:lblAlgn val="ctr"/>
        <c:lblOffset val="100"/>
        <c:noMultiLvlLbl val="0"/>
      </c:catAx>
      <c:valAx>
        <c:axId val="4928537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Number of Participants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2852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What Should the PTA Be Doing?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9-082D-F041-8645-D616BC7C3D67}"/>
              </c:ext>
            </c:extLst>
          </c:dPt>
          <c:dPt>
            <c:idx val="1"/>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A-082D-F041-8645-D616BC7C3D67}"/>
              </c:ext>
            </c:extLst>
          </c:dPt>
          <c:dPt>
            <c:idx val="2"/>
            <c:invertIfNegative val="0"/>
            <c:bubble3D val="0"/>
            <c:spPr>
              <a:solidFill>
                <a:schemeClr val="tx2"/>
              </a:solidFill>
              <a:ln>
                <a:noFill/>
              </a:ln>
              <a:effectLst/>
            </c:spPr>
            <c:extLst>
              <c:ext xmlns:c16="http://schemas.microsoft.com/office/drawing/2014/chart" uri="{C3380CC4-5D6E-409C-BE32-E72D297353CC}">
                <c16:uniqueId val="{00000004-082D-F041-8645-D616BC7C3D67}"/>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8-082D-F041-8645-D616BC7C3D67}"/>
              </c:ext>
            </c:extLst>
          </c:dPt>
          <c:dPt>
            <c:idx val="4"/>
            <c:invertIfNegative val="0"/>
            <c:bubble3D val="0"/>
            <c:spPr>
              <a:solidFill>
                <a:schemeClr val="tx2"/>
              </a:solidFill>
              <a:ln>
                <a:noFill/>
              </a:ln>
              <a:effectLst/>
            </c:spPr>
            <c:extLst>
              <c:ext xmlns:c16="http://schemas.microsoft.com/office/drawing/2014/chart" uri="{C3380CC4-5D6E-409C-BE32-E72D297353CC}">
                <c16:uniqueId val="{00000003-082D-F041-8645-D616BC7C3D67}"/>
              </c:ext>
            </c:extLst>
          </c:dPt>
          <c:dPt>
            <c:idx val="5"/>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B-082D-F041-8645-D616BC7C3D67}"/>
              </c:ext>
            </c:extLst>
          </c:dPt>
          <c:dPt>
            <c:idx val="6"/>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C-082D-F041-8645-D616BC7C3D67}"/>
              </c:ext>
            </c:extLst>
          </c:dPt>
          <c:dPt>
            <c:idx val="7"/>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D-082D-F041-8645-D616BC7C3D67}"/>
              </c:ext>
            </c:extLst>
          </c:dPt>
          <c:dPt>
            <c:idx val="8"/>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E-082D-F041-8645-D616BC7C3D67}"/>
              </c:ext>
            </c:extLst>
          </c:dPt>
          <c:dPt>
            <c:idx val="9"/>
            <c:invertIfNegative val="0"/>
            <c:bubble3D val="0"/>
            <c:spPr>
              <a:solidFill>
                <a:schemeClr val="tx2"/>
              </a:solidFill>
              <a:ln>
                <a:noFill/>
              </a:ln>
              <a:effectLst/>
            </c:spPr>
            <c:extLst>
              <c:ext xmlns:c16="http://schemas.microsoft.com/office/drawing/2014/chart" uri="{C3380CC4-5D6E-409C-BE32-E72D297353CC}">
                <c16:uniqueId val="{00000002-082D-F041-8645-D616BC7C3D67}"/>
              </c:ext>
            </c:extLst>
          </c:dPt>
          <c:dPt>
            <c:idx val="10"/>
            <c:invertIfNegative val="0"/>
            <c:bubble3D val="0"/>
            <c:spPr>
              <a:solidFill>
                <a:schemeClr val="tx2">
                  <a:lumMod val="50000"/>
                </a:schemeClr>
              </a:solidFill>
              <a:ln>
                <a:noFill/>
              </a:ln>
              <a:effectLst/>
            </c:spPr>
            <c:extLst>
              <c:ext xmlns:c16="http://schemas.microsoft.com/office/drawing/2014/chart" uri="{C3380CC4-5D6E-409C-BE32-E72D297353CC}">
                <c16:uniqueId val="{00000001-082D-F041-8645-D616BC7C3D67}"/>
              </c:ext>
            </c:extLst>
          </c:dPt>
          <c:dPt>
            <c:idx val="1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082D-F041-8645-D616BC7C3D67}"/>
              </c:ext>
            </c:extLst>
          </c:dPt>
          <c:dPt>
            <c:idx val="12"/>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F-082D-F041-8645-D616BC7C3D67}"/>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6-082D-F041-8645-D616BC7C3D67}"/>
              </c:ext>
            </c:extLst>
          </c:dPt>
          <c:dPt>
            <c:idx val="14"/>
            <c:invertIfNegative val="0"/>
            <c:bubble3D val="0"/>
            <c:spPr>
              <a:solidFill>
                <a:schemeClr val="tx2"/>
              </a:solidFill>
              <a:ln>
                <a:noFill/>
              </a:ln>
              <a:effectLst/>
            </c:spPr>
            <c:extLst>
              <c:ext xmlns:c16="http://schemas.microsoft.com/office/drawing/2014/chart" uri="{C3380CC4-5D6E-409C-BE32-E72D297353CC}">
                <c16:uniqueId val="{00000005-082D-F041-8645-D616BC7C3D6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Sheet1!$A$54:$A$68</c:f>
              <c:strCache>
                <c:ptCount val="15"/>
                <c:pt idx="0">
                  <c:v>support school-home communication</c:v>
                </c:pt>
                <c:pt idx="1">
                  <c:v>staff wellness</c:v>
                </c:pt>
                <c:pt idx="2">
                  <c:v>help teachers</c:v>
                </c:pt>
                <c:pt idx="3">
                  <c:v>campus safety </c:v>
                </c:pt>
                <c:pt idx="4">
                  <c:v>parent volunteer opportunities</c:v>
                </c:pt>
                <c:pt idx="5">
                  <c:v>community service opportunities</c:v>
                </c:pt>
                <c:pt idx="6">
                  <c:v>teacher-led wrkshps</c:v>
                </c:pt>
                <c:pt idx="7">
                  <c:v>parent wrkshps</c:v>
                </c:pt>
                <c:pt idx="8">
                  <c:v>improve curriculum</c:v>
                </c:pt>
                <c:pt idx="9">
                  <c:v>parent feedback to admin</c:v>
                </c:pt>
                <c:pt idx="10">
                  <c:v>community building events</c:v>
                </c:pt>
                <c:pt idx="11">
                  <c:v>monthly town halls</c:v>
                </c:pt>
                <c:pt idx="12">
                  <c:v>annual calendar of events</c:v>
                </c:pt>
                <c:pt idx="13">
                  <c:v>speaker series</c:v>
                </c:pt>
                <c:pt idx="14">
                  <c:v>support families in need</c:v>
                </c:pt>
              </c:strCache>
            </c:strRef>
          </c:cat>
          <c:val>
            <c:numRef>
              <c:f>Sheet1!$B$54:$B$68</c:f>
              <c:numCache>
                <c:formatCode>General</c:formatCode>
                <c:ptCount val="15"/>
                <c:pt idx="0">
                  <c:v>2</c:v>
                </c:pt>
                <c:pt idx="1">
                  <c:v>1</c:v>
                </c:pt>
                <c:pt idx="2">
                  <c:v>3</c:v>
                </c:pt>
                <c:pt idx="3">
                  <c:v>2</c:v>
                </c:pt>
                <c:pt idx="4">
                  <c:v>3</c:v>
                </c:pt>
                <c:pt idx="5">
                  <c:v>1</c:v>
                </c:pt>
                <c:pt idx="6">
                  <c:v>1</c:v>
                </c:pt>
                <c:pt idx="7">
                  <c:v>1</c:v>
                </c:pt>
                <c:pt idx="8">
                  <c:v>1</c:v>
                </c:pt>
                <c:pt idx="9">
                  <c:v>3</c:v>
                </c:pt>
                <c:pt idx="10">
                  <c:v>4</c:v>
                </c:pt>
                <c:pt idx="11">
                  <c:v>2</c:v>
                </c:pt>
                <c:pt idx="12">
                  <c:v>1</c:v>
                </c:pt>
                <c:pt idx="13">
                  <c:v>2</c:v>
                </c:pt>
                <c:pt idx="14">
                  <c:v>3</c:v>
                </c:pt>
              </c:numCache>
            </c:numRef>
          </c:val>
          <c:extLst>
            <c:ext xmlns:c16="http://schemas.microsoft.com/office/drawing/2014/chart" uri="{C3380CC4-5D6E-409C-BE32-E72D297353CC}">
              <c16:uniqueId val="{00000000-082D-F041-8645-D616BC7C3D67}"/>
            </c:ext>
          </c:extLst>
        </c:ser>
        <c:dLbls>
          <c:showLegendKey val="0"/>
          <c:showVal val="0"/>
          <c:showCatName val="0"/>
          <c:showSerName val="0"/>
          <c:showPercent val="0"/>
          <c:showBubbleSize val="0"/>
        </c:dLbls>
        <c:gapWidth val="219"/>
        <c:overlap val="-27"/>
        <c:axId val="976807936"/>
        <c:axId val="976487584"/>
      </c:barChart>
      <c:catAx>
        <c:axId val="97680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6487584"/>
        <c:crosses val="autoZero"/>
        <c:auto val="1"/>
        <c:lblAlgn val="ctr"/>
        <c:lblOffset val="100"/>
        <c:noMultiLvlLbl val="0"/>
      </c:catAx>
      <c:valAx>
        <c:axId val="976487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680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BE986-9367-4E03-B694-A174A52066C0}"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55BEF62D-8965-4773-B11A-592E6E51CAC4}">
      <dgm:prSet/>
      <dgm:spPr/>
      <dgm:t>
        <a:bodyPr/>
        <a:lstStyle/>
        <a:p>
          <a:r>
            <a:rPr lang="en-US">
              <a:solidFill>
                <a:schemeClr val="bg1"/>
              </a:solidFill>
            </a:rPr>
            <a:t>All data was anonymized and sorted into a spreadsheet</a:t>
          </a:r>
        </a:p>
      </dgm:t>
    </dgm:pt>
    <dgm:pt modelId="{32892311-0924-459B-8370-C8CB0D251DF7}" type="parTrans" cxnId="{8CF30F9E-2796-46AE-8255-564622072BCF}">
      <dgm:prSet/>
      <dgm:spPr/>
      <dgm:t>
        <a:bodyPr/>
        <a:lstStyle/>
        <a:p>
          <a:endParaRPr lang="en-US"/>
        </a:p>
      </dgm:t>
    </dgm:pt>
    <dgm:pt modelId="{150BEF5F-D0D7-4CCB-A0CE-732F78F6EED1}" type="sibTrans" cxnId="{8CF30F9E-2796-46AE-8255-564622072BCF}">
      <dgm:prSet/>
      <dgm:spPr/>
      <dgm:t>
        <a:bodyPr/>
        <a:lstStyle/>
        <a:p>
          <a:endParaRPr lang="en-US"/>
        </a:p>
      </dgm:t>
    </dgm:pt>
    <dgm:pt modelId="{7CA0EBDE-B885-494B-A016-DED3579E7AA7}">
      <dgm:prSet/>
      <dgm:spPr/>
      <dgm:t>
        <a:bodyPr/>
        <a:lstStyle/>
        <a:p>
          <a:r>
            <a:rPr lang="en-US">
              <a:solidFill>
                <a:schemeClr val="bg1"/>
              </a:solidFill>
            </a:rPr>
            <a:t>Quantifiable data (like responses that could be counted) were illustrated as graphs</a:t>
          </a:r>
        </a:p>
      </dgm:t>
    </dgm:pt>
    <dgm:pt modelId="{EFD86609-2363-47C4-83A6-75ADB9F30E61}" type="parTrans" cxnId="{9428DD8F-8E22-481A-94C6-733B08633D06}">
      <dgm:prSet/>
      <dgm:spPr/>
      <dgm:t>
        <a:bodyPr/>
        <a:lstStyle/>
        <a:p>
          <a:endParaRPr lang="en-US"/>
        </a:p>
      </dgm:t>
    </dgm:pt>
    <dgm:pt modelId="{EFF464CC-B451-4B96-BDEC-210969BB786B}" type="sibTrans" cxnId="{9428DD8F-8E22-481A-94C6-733B08633D06}">
      <dgm:prSet/>
      <dgm:spPr/>
      <dgm:t>
        <a:bodyPr/>
        <a:lstStyle/>
        <a:p>
          <a:endParaRPr lang="en-US"/>
        </a:p>
      </dgm:t>
    </dgm:pt>
    <dgm:pt modelId="{04DA1352-D6A5-429C-A3B4-6BAA88000623}">
      <dgm:prSet/>
      <dgm:spPr/>
      <dgm:t>
        <a:bodyPr/>
        <a:lstStyle/>
        <a:p>
          <a:r>
            <a:rPr lang="en-US">
              <a:solidFill>
                <a:schemeClr val="bg1"/>
              </a:solidFill>
            </a:rPr>
            <a:t>Qualitative data (like words and phrases from open responses) was coded by theme and counted to determine typicality or frequency of mention</a:t>
          </a:r>
        </a:p>
      </dgm:t>
    </dgm:pt>
    <dgm:pt modelId="{6B7E0013-ECEA-4C84-9AE3-B2E59ABAFF93}" type="parTrans" cxnId="{88F4FC97-7C66-4030-8943-F5C26F53271D}">
      <dgm:prSet/>
      <dgm:spPr/>
      <dgm:t>
        <a:bodyPr/>
        <a:lstStyle/>
        <a:p>
          <a:endParaRPr lang="en-US"/>
        </a:p>
      </dgm:t>
    </dgm:pt>
    <dgm:pt modelId="{C0C57A7B-76B2-4D5B-B891-A84D4C8C0797}" type="sibTrans" cxnId="{88F4FC97-7C66-4030-8943-F5C26F53271D}">
      <dgm:prSet/>
      <dgm:spPr/>
      <dgm:t>
        <a:bodyPr/>
        <a:lstStyle/>
        <a:p>
          <a:endParaRPr lang="en-US"/>
        </a:p>
      </dgm:t>
    </dgm:pt>
    <dgm:pt modelId="{1DD6AEF2-42A5-4200-99B0-9DEB4E2F0761}">
      <dgm:prSet/>
      <dgm:spPr/>
      <dgm:t>
        <a:bodyPr/>
        <a:lstStyle/>
        <a:p>
          <a:r>
            <a:rPr lang="en-US">
              <a:solidFill>
                <a:schemeClr val="bg1"/>
              </a:solidFill>
            </a:rPr>
            <a:t>Themes that were most often named across questions are identified in the final slides</a:t>
          </a:r>
        </a:p>
      </dgm:t>
    </dgm:pt>
    <dgm:pt modelId="{1574949D-45F2-4E25-8BEE-0503909A30CA}" type="parTrans" cxnId="{8A6515DB-CDB5-4E33-AC2C-2A4A69E20253}">
      <dgm:prSet/>
      <dgm:spPr/>
      <dgm:t>
        <a:bodyPr/>
        <a:lstStyle/>
        <a:p>
          <a:endParaRPr lang="en-US"/>
        </a:p>
      </dgm:t>
    </dgm:pt>
    <dgm:pt modelId="{A93AC280-C19F-4053-8491-97BC755AD56F}" type="sibTrans" cxnId="{8A6515DB-CDB5-4E33-AC2C-2A4A69E20253}">
      <dgm:prSet/>
      <dgm:spPr/>
      <dgm:t>
        <a:bodyPr/>
        <a:lstStyle/>
        <a:p>
          <a:endParaRPr lang="en-US"/>
        </a:p>
      </dgm:t>
    </dgm:pt>
    <dgm:pt modelId="{295E3DB3-7458-4F50-A020-47F7E3FF9FA3}">
      <dgm:prSet/>
      <dgm:spPr/>
      <dgm:t>
        <a:bodyPr/>
        <a:lstStyle/>
        <a:p>
          <a:r>
            <a:rPr lang="en-US">
              <a:solidFill>
                <a:schemeClr val="bg1"/>
              </a:solidFill>
            </a:rPr>
            <a:t>Suggestions and themes most often made across respondents are identified in final slides</a:t>
          </a:r>
        </a:p>
      </dgm:t>
    </dgm:pt>
    <dgm:pt modelId="{107FE776-18A8-42B2-9028-9F2FB8004C82}" type="parTrans" cxnId="{5EFDB5F9-9B6D-4095-93DC-781318525343}">
      <dgm:prSet/>
      <dgm:spPr/>
      <dgm:t>
        <a:bodyPr/>
        <a:lstStyle/>
        <a:p>
          <a:endParaRPr lang="en-US"/>
        </a:p>
      </dgm:t>
    </dgm:pt>
    <dgm:pt modelId="{7CD5C4D2-F095-4692-B997-8A419DFF245F}" type="sibTrans" cxnId="{5EFDB5F9-9B6D-4095-93DC-781318525343}">
      <dgm:prSet/>
      <dgm:spPr/>
      <dgm:t>
        <a:bodyPr/>
        <a:lstStyle/>
        <a:p>
          <a:endParaRPr lang="en-US"/>
        </a:p>
      </dgm:t>
    </dgm:pt>
    <dgm:pt modelId="{D1133834-2EAD-4E79-AEB2-ED5D51FDCC20}">
      <dgm:prSet/>
      <dgm:spPr/>
      <dgm:t>
        <a:bodyPr/>
        <a:lstStyle/>
        <a:p>
          <a:r>
            <a:rPr lang="en-US">
              <a:solidFill>
                <a:schemeClr val="bg1"/>
              </a:solidFill>
            </a:rPr>
            <a:t>Data was triangulated (checked by one staff member and one PTA member) to reduce bias</a:t>
          </a:r>
        </a:p>
      </dgm:t>
    </dgm:pt>
    <dgm:pt modelId="{455EC07D-EF7A-4953-8302-1392D7474FFB}" type="parTrans" cxnId="{3A8DBE38-8568-407C-AFEE-9173B3B04B62}">
      <dgm:prSet/>
      <dgm:spPr/>
      <dgm:t>
        <a:bodyPr/>
        <a:lstStyle/>
        <a:p>
          <a:endParaRPr lang="en-US"/>
        </a:p>
      </dgm:t>
    </dgm:pt>
    <dgm:pt modelId="{AE319216-7E56-4346-BB7F-1FB0DD044F7A}" type="sibTrans" cxnId="{3A8DBE38-8568-407C-AFEE-9173B3B04B62}">
      <dgm:prSet/>
      <dgm:spPr/>
      <dgm:t>
        <a:bodyPr/>
        <a:lstStyle/>
        <a:p>
          <a:endParaRPr lang="en-US"/>
        </a:p>
      </dgm:t>
    </dgm:pt>
    <dgm:pt modelId="{5ED2E735-2A4F-411A-8F1A-FC123A0C411A}">
      <dgm:prSet/>
      <dgm:spPr/>
      <dgm:t>
        <a:bodyPr/>
        <a:lstStyle/>
        <a:p>
          <a:r>
            <a:rPr lang="en-US">
              <a:solidFill>
                <a:schemeClr val="bg1"/>
              </a:solidFill>
            </a:rPr>
            <a:t>Any data that identifies specific individuals or is too general to inform strategy (ie “the PTA does a good job”) was removed</a:t>
          </a:r>
        </a:p>
      </dgm:t>
    </dgm:pt>
    <dgm:pt modelId="{D92FC864-8A77-4EB5-84AD-9FAA755CC51E}" type="parTrans" cxnId="{15C2F915-AB83-45A8-8FFA-7A8038366AEE}">
      <dgm:prSet/>
      <dgm:spPr/>
      <dgm:t>
        <a:bodyPr/>
        <a:lstStyle/>
        <a:p>
          <a:endParaRPr lang="en-US"/>
        </a:p>
      </dgm:t>
    </dgm:pt>
    <dgm:pt modelId="{A998016E-E02D-428D-AB36-5DFDD67FB7DD}" type="sibTrans" cxnId="{15C2F915-AB83-45A8-8FFA-7A8038366AEE}">
      <dgm:prSet/>
      <dgm:spPr/>
      <dgm:t>
        <a:bodyPr/>
        <a:lstStyle/>
        <a:p>
          <a:endParaRPr lang="en-US"/>
        </a:p>
      </dgm:t>
    </dgm:pt>
    <dgm:pt modelId="{77D45D57-5928-4C1D-889C-E5C1A1F7AEA4}">
      <dgm:prSet/>
      <dgm:spPr/>
      <dgm:t>
        <a:bodyPr/>
        <a:lstStyle/>
        <a:p>
          <a:r>
            <a:rPr lang="en-US" dirty="0">
              <a:solidFill>
                <a:schemeClr val="bg1"/>
              </a:solidFill>
            </a:rPr>
            <a:t>Five respondents who provided contact information were randomly selected to receive swag bags as incentive for participation</a:t>
          </a:r>
        </a:p>
      </dgm:t>
    </dgm:pt>
    <dgm:pt modelId="{EF6778A7-2878-493F-B04C-8C9BA95B9CF1}" type="parTrans" cxnId="{F6A289E4-05E7-4B7F-81DE-0A76C2C716A6}">
      <dgm:prSet/>
      <dgm:spPr/>
      <dgm:t>
        <a:bodyPr/>
        <a:lstStyle/>
        <a:p>
          <a:endParaRPr lang="en-US"/>
        </a:p>
      </dgm:t>
    </dgm:pt>
    <dgm:pt modelId="{7E22FF98-524C-4CCC-8769-128029A8059A}" type="sibTrans" cxnId="{F6A289E4-05E7-4B7F-81DE-0A76C2C716A6}">
      <dgm:prSet/>
      <dgm:spPr/>
      <dgm:t>
        <a:bodyPr/>
        <a:lstStyle/>
        <a:p>
          <a:endParaRPr lang="en-US"/>
        </a:p>
      </dgm:t>
    </dgm:pt>
    <dgm:pt modelId="{C1E6ED38-2443-FC4D-9FA5-67202E0C50A7}">
      <dgm:prSet/>
      <dgm:spPr/>
      <dgm:t>
        <a:bodyPr/>
        <a:lstStyle/>
        <a:p>
          <a:r>
            <a:rPr lang="en-US" dirty="0">
              <a:solidFill>
                <a:schemeClr val="bg1"/>
              </a:solidFill>
            </a:rPr>
            <a:t>Quotations from open responses that captured the most common themes for a given question were selected to be shared herein</a:t>
          </a:r>
        </a:p>
      </dgm:t>
    </dgm:pt>
    <dgm:pt modelId="{7B05ABE2-066A-4B4E-A1E3-D89AD66B5557}" type="parTrans" cxnId="{2D8B1453-5652-C645-8DD1-74E79125B700}">
      <dgm:prSet/>
      <dgm:spPr/>
      <dgm:t>
        <a:bodyPr/>
        <a:lstStyle/>
        <a:p>
          <a:endParaRPr lang="en-US"/>
        </a:p>
      </dgm:t>
    </dgm:pt>
    <dgm:pt modelId="{B92686CA-BCAA-344C-9894-0821C38104A1}" type="sibTrans" cxnId="{2D8B1453-5652-C645-8DD1-74E79125B700}">
      <dgm:prSet/>
      <dgm:spPr/>
      <dgm:t>
        <a:bodyPr/>
        <a:lstStyle/>
        <a:p>
          <a:endParaRPr lang="en-US"/>
        </a:p>
      </dgm:t>
    </dgm:pt>
    <dgm:pt modelId="{839AF8BB-76B7-B447-9688-60CD04244B9F}" type="pres">
      <dgm:prSet presAssocID="{38EBE986-9367-4E03-B694-A174A52066C0}" presName="diagram" presStyleCnt="0">
        <dgm:presLayoutVars>
          <dgm:dir/>
          <dgm:resizeHandles val="exact"/>
        </dgm:presLayoutVars>
      </dgm:prSet>
      <dgm:spPr/>
    </dgm:pt>
    <dgm:pt modelId="{DE1E8A72-F966-6845-93FB-65AE1D18552B}" type="pres">
      <dgm:prSet presAssocID="{55BEF62D-8965-4773-B11A-592E6E51CAC4}" presName="node" presStyleLbl="node1" presStyleIdx="0" presStyleCnt="9">
        <dgm:presLayoutVars>
          <dgm:bulletEnabled val="1"/>
        </dgm:presLayoutVars>
      </dgm:prSet>
      <dgm:spPr/>
    </dgm:pt>
    <dgm:pt modelId="{830FFEB8-457A-5E48-9D10-06DCD5302ADD}" type="pres">
      <dgm:prSet presAssocID="{150BEF5F-D0D7-4CCB-A0CE-732F78F6EED1}" presName="sibTrans" presStyleCnt="0"/>
      <dgm:spPr/>
    </dgm:pt>
    <dgm:pt modelId="{161B6D2D-99AA-B34A-A2E3-692B3F3B510A}" type="pres">
      <dgm:prSet presAssocID="{7CA0EBDE-B885-494B-A016-DED3579E7AA7}" presName="node" presStyleLbl="node1" presStyleIdx="1" presStyleCnt="9">
        <dgm:presLayoutVars>
          <dgm:bulletEnabled val="1"/>
        </dgm:presLayoutVars>
      </dgm:prSet>
      <dgm:spPr/>
    </dgm:pt>
    <dgm:pt modelId="{122104C3-7D2E-494B-B2B4-FDD26AE81BFB}" type="pres">
      <dgm:prSet presAssocID="{EFF464CC-B451-4B96-BDEC-210969BB786B}" presName="sibTrans" presStyleCnt="0"/>
      <dgm:spPr/>
    </dgm:pt>
    <dgm:pt modelId="{4B4272E8-6D8E-FD4D-8A28-3AB5AC1AE900}" type="pres">
      <dgm:prSet presAssocID="{04DA1352-D6A5-429C-A3B4-6BAA88000623}" presName="node" presStyleLbl="node1" presStyleIdx="2" presStyleCnt="9">
        <dgm:presLayoutVars>
          <dgm:bulletEnabled val="1"/>
        </dgm:presLayoutVars>
      </dgm:prSet>
      <dgm:spPr/>
    </dgm:pt>
    <dgm:pt modelId="{8C95D861-BDF2-324F-9053-5A5FD1D010BB}" type="pres">
      <dgm:prSet presAssocID="{C0C57A7B-76B2-4D5B-B891-A84D4C8C0797}" presName="sibTrans" presStyleCnt="0"/>
      <dgm:spPr/>
    </dgm:pt>
    <dgm:pt modelId="{F319DD57-5D41-1E41-9E5B-3295047A90A3}" type="pres">
      <dgm:prSet presAssocID="{1DD6AEF2-42A5-4200-99B0-9DEB4E2F0761}" presName="node" presStyleLbl="node1" presStyleIdx="3" presStyleCnt="9">
        <dgm:presLayoutVars>
          <dgm:bulletEnabled val="1"/>
        </dgm:presLayoutVars>
      </dgm:prSet>
      <dgm:spPr/>
    </dgm:pt>
    <dgm:pt modelId="{3141ED80-613A-7642-B118-EF39BDE2B9DF}" type="pres">
      <dgm:prSet presAssocID="{A93AC280-C19F-4053-8491-97BC755AD56F}" presName="sibTrans" presStyleCnt="0"/>
      <dgm:spPr/>
    </dgm:pt>
    <dgm:pt modelId="{CA537B73-6892-D044-A5F0-B623B30D3399}" type="pres">
      <dgm:prSet presAssocID="{295E3DB3-7458-4F50-A020-47F7E3FF9FA3}" presName="node" presStyleLbl="node1" presStyleIdx="4" presStyleCnt="9">
        <dgm:presLayoutVars>
          <dgm:bulletEnabled val="1"/>
        </dgm:presLayoutVars>
      </dgm:prSet>
      <dgm:spPr/>
    </dgm:pt>
    <dgm:pt modelId="{FE5BDF0D-53B9-C44C-83BD-25B594CF5350}" type="pres">
      <dgm:prSet presAssocID="{7CD5C4D2-F095-4692-B997-8A419DFF245F}" presName="sibTrans" presStyleCnt="0"/>
      <dgm:spPr/>
    </dgm:pt>
    <dgm:pt modelId="{93C72AE4-254A-D64D-8A60-1C75E45D2912}" type="pres">
      <dgm:prSet presAssocID="{D1133834-2EAD-4E79-AEB2-ED5D51FDCC20}" presName="node" presStyleLbl="node1" presStyleIdx="5" presStyleCnt="9">
        <dgm:presLayoutVars>
          <dgm:bulletEnabled val="1"/>
        </dgm:presLayoutVars>
      </dgm:prSet>
      <dgm:spPr/>
    </dgm:pt>
    <dgm:pt modelId="{77351639-5DA8-BC46-BEE2-11FD4A9D7345}" type="pres">
      <dgm:prSet presAssocID="{AE319216-7E56-4346-BB7F-1FB0DD044F7A}" presName="sibTrans" presStyleCnt="0"/>
      <dgm:spPr/>
    </dgm:pt>
    <dgm:pt modelId="{FF4ECF85-4180-934D-B4D8-E548CAACC741}" type="pres">
      <dgm:prSet presAssocID="{5ED2E735-2A4F-411A-8F1A-FC123A0C411A}" presName="node" presStyleLbl="node1" presStyleIdx="6" presStyleCnt="9">
        <dgm:presLayoutVars>
          <dgm:bulletEnabled val="1"/>
        </dgm:presLayoutVars>
      </dgm:prSet>
      <dgm:spPr/>
    </dgm:pt>
    <dgm:pt modelId="{9CEFF731-81DD-5E4B-9334-925B510B2735}" type="pres">
      <dgm:prSet presAssocID="{A998016E-E02D-428D-AB36-5DFDD67FB7DD}" presName="sibTrans" presStyleCnt="0"/>
      <dgm:spPr/>
    </dgm:pt>
    <dgm:pt modelId="{87BE3937-3479-9545-BE61-79DB3BA727D1}" type="pres">
      <dgm:prSet presAssocID="{77D45D57-5928-4C1D-889C-E5C1A1F7AEA4}" presName="node" presStyleLbl="node1" presStyleIdx="7" presStyleCnt="9">
        <dgm:presLayoutVars>
          <dgm:bulletEnabled val="1"/>
        </dgm:presLayoutVars>
      </dgm:prSet>
      <dgm:spPr/>
    </dgm:pt>
    <dgm:pt modelId="{F6C76954-42B6-1D44-AD5C-8448DEB5E486}" type="pres">
      <dgm:prSet presAssocID="{7E22FF98-524C-4CCC-8769-128029A8059A}" presName="sibTrans" presStyleCnt="0"/>
      <dgm:spPr/>
    </dgm:pt>
    <dgm:pt modelId="{7A8F4732-B0AE-DD4D-A14C-52EE67813905}" type="pres">
      <dgm:prSet presAssocID="{C1E6ED38-2443-FC4D-9FA5-67202E0C50A7}" presName="node" presStyleLbl="node1" presStyleIdx="8" presStyleCnt="9">
        <dgm:presLayoutVars>
          <dgm:bulletEnabled val="1"/>
        </dgm:presLayoutVars>
      </dgm:prSet>
      <dgm:spPr/>
    </dgm:pt>
  </dgm:ptLst>
  <dgm:cxnLst>
    <dgm:cxn modelId="{7CF5FB09-A837-A74D-AF41-FB29377A0905}" type="presOf" srcId="{5ED2E735-2A4F-411A-8F1A-FC123A0C411A}" destId="{FF4ECF85-4180-934D-B4D8-E548CAACC741}" srcOrd="0" destOrd="0" presId="urn:microsoft.com/office/officeart/2005/8/layout/default"/>
    <dgm:cxn modelId="{15C2F915-AB83-45A8-8FFA-7A8038366AEE}" srcId="{38EBE986-9367-4E03-B694-A174A52066C0}" destId="{5ED2E735-2A4F-411A-8F1A-FC123A0C411A}" srcOrd="6" destOrd="0" parTransId="{D92FC864-8A77-4EB5-84AD-9FAA755CC51E}" sibTransId="{A998016E-E02D-428D-AB36-5DFDD67FB7DD}"/>
    <dgm:cxn modelId="{28C1FA20-8AA5-AA41-BDDE-444CA52DA9F3}" type="presOf" srcId="{C1E6ED38-2443-FC4D-9FA5-67202E0C50A7}" destId="{7A8F4732-B0AE-DD4D-A14C-52EE67813905}" srcOrd="0" destOrd="0" presId="urn:microsoft.com/office/officeart/2005/8/layout/default"/>
    <dgm:cxn modelId="{3C5A5026-5E8D-F14C-B435-D328F799751F}" type="presOf" srcId="{04DA1352-D6A5-429C-A3B4-6BAA88000623}" destId="{4B4272E8-6D8E-FD4D-8A28-3AB5AC1AE900}" srcOrd="0" destOrd="0" presId="urn:microsoft.com/office/officeart/2005/8/layout/default"/>
    <dgm:cxn modelId="{3A8DBE38-8568-407C-AFEE-9173B3B04B62}" srcId="{38EBE986-9367-4E03-B694-A174A52066C0}" destId="{D1133834-2EAD-4E79-AEB2-ED5D51FDCC20}" srcOrd="5" destOrd="0" parTransId="{455EC07D-EF7A-4953-8302-1392D7474FFB}" sibTransId="{AE319216-7E56-4346-BB7F-1FB0DD044F7A}"/>
    <dgm:cxn modelId="{2D8B1453-5652-C645-8DD1-74E79125B700}" srcId="{38EBE986-9367-4E03-B694-A174A52066C0}" destId="{C1E6ED38-2443-FC4D-9FA5-67202E0C50A7}" srcOrd="8" destOrd="0" parTransId="{7B05ABE2-066A-4B4E-A1E3-D89AD66B5557}" sibTransId="{B92686CA-BCAA-344C-9894-0821C38104A1}"/>
    <dgm:cxn modelId="{D9BF5969-312A-E643-9538-81A091BC5790}" type="presOf" srcId="{D1133834-2EAD-4E79-AEB2-ED5D51FDCC20}" destId="{93C72AE4-254A-D64D-8A60-1C75E45D2912}" srcOrd="0" destOrd="0" presId="urn:microsoft.com/office/officeart/2005/8/layout/default"/>
    <dgm:cxn modelId="{9428DD8F-8E22-481A-94C6-733B08633D06}" srcId="{38EBE986-9367-4E03-B694-A174A52066C0}" destId="{7CA0EBDE-B885-494B-A016-DED3579E7AA7}" srcOrd="1" destOrd="0" parTransId="{EFD86609-2363-47C4-83A6-75ADB9F30E61}" sibTransId="{EFF464CC-B451-4B96-BDEC-210969BB786B}"/>
    <dgm:cxn modelId="{88F4FC97-7C66-4030-8943-F5C26F53271D}" srcId="{38EBE986-9367-4E03-B694-A174A52066C0}" destId="{04DA1352-D6A5-429C-A3B4-6BAA88000623}" srcOrd="2" destOrd="0" parTransId="{6B7E0013-ECEA-4C84-9AE3-B2E59ABAFF93}" sibTransId="{C0C57A7B-76B2-4D5B-B891-A84D4C8C0797}"/>
    <dgm:cxn modelId="{DA12BC9A-3388-A14B-8902-1E554152AA53}" type="presOf" srcId="{55BEF62D-8965-4773-B11A-592E6E51CAC4}" destId="{DE1E8A72-F966-6845-93FB-65AE1D18552B}" srcOrd="0" destOrd="0" presId="urn:microsoft.com/office/officeart/2005/8/layout/default"/>
    <dgm:cxn modelId="{8CF30F9E-2796-46AE-8255-564622072BCF}" srcId="{38EBE986-9367-4E03-B694-A174A52066C0}" destId="{55BEF62D-8965-4773-B11A-592E6E51CAC4}" srcOrd="0" destOrd="0" parTransId="{32892311-0924-459B-8370-C8CB0D251DF7}" sibTransId="{150BEF5F-D0D7-4CCB-A0CE-732F78F6EED1}"/>
    <dgm:cxn modelId="{BF6D06B6-C7B8-3E45-A685-0EF1DCF5C4FA}" type="presOf" srcId="{7CA0EBDE-B885-494B-A016-DED3579E7AA7}" destId="{161B6D2D-99AA-B34A-A2E3-692B3F3B510A}" srcOrd="0" destOrd="0" presId="urn:microsoft.com/office/officeart/2005/8/layout/default"/>
    <dgm:cxn modelId="{AE46F0B7-A1F2-DC43-B80B-7977B58CF2C7}" type="presOf" srcId="{38EBE986-9367-4E03-B694-A174A52066C0}" destId="{839AF8BB-76B7-B447-9688-60CD04244B9F}" srcOrd="0" destOrd="0" presId="urn:microsoft.com/office/officeart/2005/8/layout/default"/>
    <dgm:cxn modelId="{8A6515DB-CDB5-4E33-AC2C-2A4A69E20253}" srcId="{38EBE986-9367-4E03-B694-A174A52066C0}" destId="{1DD6AEF2-42A5-4200-99B0-9DEB4E2F0761}" srcOrd="3" destOrd="0" parTransId="{1574949D-45F2-4E25-8BEE-0503909A30CA}" sibTransId="{A93AC280-C19F-4053-8491-97BC755AD56F}"/>
    <dgm:cxn modelId="{C41543DF-09EE-6547-912D-45F551B99774}" type="presOf" srcId="{1DD6AEF2-42A5-4200-99B0-9DEB4E2F0761}" destId="{F319DD57-5D41-1E41-9E5B-3295047A90A3}" srcOrd="0" destOrd="0" presId="urn:microsoft.com/office/officeart/2005/8/layout/default"/>
    <dgm:cxn modelId="{288763DF-7CFE-6348-B78D-A4D99FBDE706}" type="presOf" srcId="{77D45D57-5928-4C1D-889C-E5C1A1F7AEA4}" destId="{87BE3937-3479-9545-BE61-79DB3BA727D1}" srcOrd="0" destOrd="0" presId="urn:microsoft.com/office/officeart/2005/8/layout/default"/>
    <dgm:cxn modelId="{F6A289E4-05E7-4B7F-81DE-0A76C2C716A6}" srcId="{38EBE986-9367-4E03-B694-A174A52066C0}" destId="{77D45D57-5928-4C1D-889C-E5C1A1F7AEA4}" srcOrd="7" destOrd="0" parTransId="{EF6778A7-2878-493F-B04C-8C9BA95B9CF1}" sibTransId="{7E22FF98-524C-4CCC-8769-128029A8059A}"/>
    <dgm:cxn modelId="{981B32F7-7B6E-8741-9619-869D52C8BB24}" type="presOf" srcId="{295E3DB3-7458-4F50-A020-47F7E3FF9FA3}" destId="{CA537B73-6892-D044-A5F0-B623B30D3399}" srcOrd="0" destOrd="0" presId="urn:microsoft.com/office/officeart/2005/8/layout/default"/>
    <dgm:cxn modelId="{5EFDB5F9-9B6D-4095-93DC-781318525343}" srcId="{38EBE986-9367-4E03-B694-A174A52066C0}" destId="{295E3DB3-7458-4F50-A020-47F7E3FF9FA3}" srcOrd="4" destOrd="0" parTransId="{107FE776-18A8-42B2-9028-9F2FB8004C82}" sibTransId="{7CD5C4D2-F095-4692-B997-8A419DFF245F}"/>
    <dgm:cxn modelId="{CFFFF74B-25A8-5843-8347-07C2113123CD}" type="presParOf" srcId="{839AF8BB-76B7-B447-9688-60CD04244B9F}" destId="{DE1E8A72-F966-6845-93FB-65AE1D18552B}" srcOrd="0" destOrd="0" presId="urn:microsoft.com/office/officeart/2005/8/layout/default"/>
    <dgm:cxn modelId="{45B2B233-6D95-E640-AABB-36F1199A79B5}" type="presParOf" srcId="{839AF8BB-76B7-B447-9688-60CD04244B9F}" destId="{830FFEB8-457A-5E48-9D10-06DCD5302ADD}" srcOrd="1" destOrd="0" presId="urn:microsoft.com/office/officeart/2005/8/layout/default"/>
    <dgm:cxn modelId="{0D32139A-6DA8-064D-88A6-9EE5944165E2}" type="presParOf" srcId="{839AF8BB-76B7-B447-9688-60CD04244B9F}" destId="{161B6D2D-99AA-B34A-A2E3-692B3F3B510A}" srcOrd="2" destOrd="0" presId="urn:microsoft.com/office/officeart/2005/8/layout/default"/>
    <dgm:cxn modelId="{D493F680-0F65-2B4B-A975-4D5AE5B07F7B}" type="presParOf" srcId="{839AF8BB-76B7-B447-9688-60CD04244B9F}" destId="{122104C3-7D2E-494B-B2B4-FDD26AE81BFB}" srcOrd="3" destOrd="0" presId="urn:microsoft.com/office/officeart/2005/8/layout/default"/>
    <dgm:cxn modelId="{DFFE901D-372E-0E4C-9D1E-C850B0C392FF}" type="presParOf" srcId="{839AF8BB-76B7-B447-9688-60CD04244B9F}" destId="{4B4272E8-6D8E-FD4D-8A28-3AB5AC1AE900}" srcOrd="4" destOrd="0" presId="urn:microsoft.com/office/officeart/2005/8/layout/default"/>
    <dgm:cxn modelId="{CD4E856B-4D9E-624E-BFE4-8C0F161EF96D}" type="presParOf" srcId="{839AF8BB-76B7-B447-9688-60CD04244B9F}" destId="{8C95D861-BDF2-324F-9053-5A5FD1D010BB}" srcOrd="5" destOrd="0" presId="urn:microsoft.com/office/officeart/2005/8/layout/default"/>
    <dgm:cxn modelId="{860D0381-A434-8441-B60B-68B6801D2234}" type="presParOf" srcId="{839AF8BB-76B7-B447-9688-60CD04244B9F}" destId="{F319DD57-5D41-1E41-9E5B-3295047A90A3}" srcOrd="6" destOrd="0" presId="urn:microsoft.com/office/officeart/2005/8/layout/default"/>
    <dgm:cxn modelId="{E03246D4-AB3E-714B-B97A-6EFF93EF7AA5}" type="presParOf" srcId="{839AF8BB-76B7-B447-9688-60CD04244B9F}" destId="{3141ED80-613A-7642-B118-EF39BDE2B9DF}" srcOrd="7" destOrd="0" presId="urn:microsoft.com/office/officeart/2005/8/layout/default"/>
    <dgm:cxn modelId="{C9C52FE6-DFDB-9742-BAB5-504C75EB6D94}" type="presParOf" srcId="{839AF8BB-76B7-B447-9688-60CD04244B9F}" destId="{CA537B73-6892-D044-A5F0-B623B30D3399}" srcOrd="8" destOrd="0" presId="urn:microsoft.com/office/officeart/2005/8/layout/default"/>
    <dgm:cxn modelId="{49DC3BD6-0B84-A043-883B-1D7E780A3DE3}" type="presParOf" srcId="{839AF8BB-76B7-B447-9688-60CD04244B9F}" destId="{FE5BDF0D-53B9-C44C-83BD-25B594CF5350}" srcOrd="9" destOrd="0" presId="urn:microsoft.com/office/officeart/2005/8/layout/default"/>
    <dgm:cxn modelId="{6BE41F87-BA63-0F4E-BB99-F91A0E997E6D}" type="presParOf" srcId="{839AF8BB-76B7-B447-9688-60CD04244B9F}" destId="{93C72AE4-254A-D64D-8A60-1C75E45D2912}" srcOrd="10" destOrd="0" presId="urn:microsoft.com/office/officeart/2005/8/layout/default"/>
    <dgm:cxn modelId="{E0EF4711-B8EC-7B4A-BF05-735FD40A7934}" type="presParOf" srcId="{839AF8BB-76B7-B447-9688-60CD04244B9F}" destId="{77351639-5DA8-BC46-BEE2-11FD4A9D7345}" srcOrd="11" destOrd="0" presId="urn:microsoft.com/office/officeart/2005/8/layout/default"/>
    <dgm:cxn modelId="{1DE7EC55-19A8-DB46-BDE3-22325F712549}" type="presParOf" srcId="{839AF8BB-76B7-B447-9688-60CD04244B9F}" destId="{FF4ECF85-4180-934D-B4D8-E548CAACC741}" srcOrd="12" destOrd="0" presId="urn:microsoft.com/office/officeart/2005/8/layout/default"/>
    <dgm:cxn modelId="{10D27BFB-1FFE-E64F-80EA-BFFF1F0E2C6B}" type="presParOf" srcId="{839AF8BB-76B7-B447-9688-60CD04244B9F}" destId="{9CEFF731-81DD-5E4B-9334-925B510B2735}" srcOrd="13" destOrd="0" presId="urn:microsoft.com/office/officeart/2005/8/layout/default"/>
    <dgm:cxn modelId="{29717C5F-61FC-554E-84BF-71F97A804FC2}" type="presParOf" srcId="{839AF8BB-76B7-B447-9688-60CD04244B9F}" destId="{87BE3937-3479-9545-BE61-79DB3BA727D1}" srcOrd="14" destOrd="0" presId="urn:microsoft.com/office/officeart/2005/8/layout/default"/>
    <dgm:cxn modelId="{A471F95E-5632-BD49-9EFB-EDA02015F424}" type="presParOf" srcId="{839AF8BB-76B7-B447-9688-60CD04244B9F}" destId="{F6C76954-42B6-1D44-AD5C-8448DEB5E486}" srcOrd="15" destOrd="0" presId="urn:microsoft.com/office/officeart/2005/8/layout/default"/>
    <dgm:cxn modelId="{7BEB5DE5-8EF4-4343-AD61-788B1128BB86}" type="presParOf" srcId="{839AF8BB-76B7-B447-9688-60CD04244B9F}" destId="{7A8F4732-B0AE-DD4D-A14C-52EE67813905}"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E8A72-F966-6845-93FB-65AE1D18552B}">
      <dsp:nvSpPr>
        <dsp:cNvPr id="0" name=""/>
        <dsp:cNvSpPr/>
      </dsp:nvSpPr>
      <dsp:spPr>
        <a:xfrm>
          <a:off x="436984" y="884"/>
          <a:ext cx="1630867" cy="9785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bg1"/>
              </a:solidFill>
            </a:rPr>
            <a:t>All data was anonymized and sorted into a spreadsheet</a:t>
          </a:r>
        </a:p>
      </dsp:txBody>
      <dsp:txXfrm>
        <a:off x="436984" y="884"/>
        <a:ext cx="1630867" cy="978520"/>
      </dsp:txXfrm>
    </dsp:sp>
    <dsp:sp modelId="{161B6D2D-99AA-B34A-A2E3-692B3F3B510A}">
      <dsp:nvSpPr>
        <dsp:cNvPr id="0" name=""/>
        <dsp:cNvSpPr/>
      </dsp:nvSpPr>
      <dsp:spPr>
        <a:xfrm>
          <a:off x="2230938" y="884"/>
          <a:ext cx="1630867" cy="978520"/>
        </a:xfrm>
        <a:prstGeom prst="rect">
          <a:avLst/>
        </a:prstGeom>
        <a:gradFill rotWithShape="0">
          <a:gsLst>
            <a:gs pos="0">
              <a:schemeClr val="accent2">
                <a:hueOff val="-110337"/>
                <a:satOff val="527"/>
                <a:lumOff val="735"/>
                <a:alphaOff val="0"/>
                <a:satMod val="103000"/>
                <a:lumMod val="102000"/>
                <a:tint val="94000"/>
              </a:schemeClr>
            </a:gs>
            <a:gs pos="50000">
              <a:schemeClr val="accent2">
                <a:hueOff val="-110337"/>
                <a:satOff val="527"/>
                <a:lumOff val="735"/>
                <a:alphaOff val="0"/>
                <a:satMod val="110000"/>
                <a:lumMod val="100000"/>
                <a:shade val="100000"/>
              </a:schemeClr>
            </a:gs>
            <a:gs pos="100000">
              <a:schemeClr val="accent2">
                <a:hueOff val="-110337"/>
                <a:satOff val="527"/>
                <a:lumOff val="7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bg1"/>
              </a:solidFill>
            </a:rPr>
            <a:t>Quantifiable data (like responses that could be counted) were illustrated as graphs</a:t>
          </a:r>
        </a:p>
      </dsp:txBody>
      <dsp:txXfrm>
        <a:off x="2230938" y="884"/>
        <a:ext cx="1630867" cy="978520"/>
      </dsp:txXfrm>
    </dsp:sp>
    <dsp:sp modelId="{4B4272E8-6D8E-FD4D-8A28-3AB5AC1AE900}">
      <dsp:nvSpPr>
        <dsp:cNvPr id="0" name=""/>
        <dsp:cNvSpPr/>
      </dsp:nvSpPr>
      <dsp:spPr>
        <a:xfrm>
          <a:off x="4024893" y="884"/>
          <a:ext cx="1630867" cy="978520"/>
        </a:xfrm>
        <a:prstGeom prst="rect">
          <a:avLst/>
        </a:prstGeom>
        <a:gradFill rotWithShape="0">
          <a:gsLst>
            <a:gs pos="0">
              <a:schemeClr val="accent2">
                <a:hueOff val="-220674"/>
                <a:satOff val="1055"/>
                <a:lumOff val="1471"/>
                <a:alphaOff val="0"/>
                <a:satMod val="103000"/>
                <a:lumMod val="102000"/>
                <a:tint val="94000"/>
              </a:schemeClr>
            </a:gs>
            <a:gs pos="50000">
              <a:schemeClr val="accent2">
                <a:hueOff val="-220674"/>
                <a:satOff val="1055"/>
                <a:lumOff val="1471"/>
                <a:alphaOff val="0"/>
                <a:satMod val="110000"/>
                <a:lumMod val="100000"/>
                <a:shade val="100000"/>
              </a:schemeClr>
            </a:gs>
            <a:gs pos="100000">
              <a:schemeClr val="accent2">
                <a:hueOff val="-220674"/>
                <a:satOff val="1055"/>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bg1"/>
              </a:solidFill>
            </a:rPr>
            <a:t>Qualitative data (like words and phrases from open responses) was coded by theme and counted to determine typicality or frequency of mention</a:t>
          </a:r>
        </a:p>
      </dsp:txBody>
      <dsp:txXfrm>
        <a:off x="4024893" y="884"/>
        <a:ext cx="1630867" cy="978520"/>
      </dsp:txXfrm>
    </dsp:sp>
    <dsp:sp modelId="{F319DD57-5D41-1E41-9E5B-3295047A90A3}">
      <dsp:nvSpPr>
        <dsp:cNvPr id="0" name=""/>
        <dsp:cNvSpPr/>
      </dsp:nvSpPr>
      <dsp:spPr>
        <a:xfrm>
          <a:off x="5818848" y="884"/>
          <a:ext cx="1630867" cy="978520"/>
        </a:xfrm>
        <a:prstGeom prst="rect">
          <a:avLst/>
        </a:prstGeom>
        <a:gradFill rotWithShape="0">
          <a:gsLst>
            <a:gs pos="0">
              <a:schemeClr val="accent2">
                <a:hueOff val="-331011"/>
                <a:satOff val="1582"/>
                <a:lumOff val="2206"/>
                <a:alphaOff val="0"/>
                <a:satMod val="103000"/>
                <a:lumMod val="102000"/>
                <a:tint val="94000"/>
              </a:schemeClr>
            </a:gs>
            <a:gs pos="50000">
              <a:schemeClr val="accent2">
                <a:hueOff val="-331011"/>
                <a:satOff val="1582"/>
                <a:lumOff val="2206"/>
                <a:alphaOff val="0"/>
                <a:satMod val="110000"/>
                <a:lumMod val="100000"/>
                <a:shade val="100000"/>
              </a:schemeClr>
            </a:gs>
            <a:gs pos="100000">
              <a:schemeClr val="accent2">
                <a:hueOff val="-331011"/>
                <a:satOff val="1582"/>
                <a:lumOff val="22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bg1"/>
              </a:solidFill>
            </a:rPr>
            <a:t>Themes that were most often named across questions are identified in the final slides</a:t>
          </a:r>
        </a:p>
      </dsp:txBody>
      <dsp:txXfrm>
        <a:off x="5818848" y="884"/>
        <a:ext cx="1630867" cy="978520"/>
      </dsp:txXfrm>
    </dsp:sp>
    <dsp:sp modelId="{CA537B73-6892-D044-A5F0-B623B30D3399}">
      <dsp:nvSpPr>
        <dsp:cNvPr id="0" name=""/>
        <dsp:cNvSpPr/>
      </dsp:nvSpPr>
      <dsp:spPr>
        <a:xfrm>
          <a:off x="436984" y="1142491"/>
          <a:ext cx="1630867" cy="978520"/>
        </a:xfrm>
        <a:prstGeom prst="rect">
          <a:avLst/>
        </a:prstGeom>
        <a:gradFill rotWithShape="0">
          <a:gsLst>
            <a:gs pos="0">
              <a:schemeClr val="accent2">
                <a:hueOff val="-441348"/>
                <a:satOff val="2109"/>
                <a:lumOff val="2941"/>
                <a:alphaOff val="0"/>
                <a:satMod val="103000"/>
                <a:lumMod val="102000"/>
                <a:tint val="94000"/>
              </a:schemeClr>
            </a:gs>
            <a:gs pos="50000">
              <a:schemeClr val="accent2">
                <a:hueOff val="-441348"/>
                <a:satOff val="2109"/>
                <a:lumOff val="2941"/>
                <a:alphaOff val="0"/>
                <a:satMod val="110000"/>
                <a:lumMod val="100000"/>
                <a:shade val="100000"/>
              </a:schemeClr>
            </a:gs>
            <a:gs pos="100000">
              <a:schemeClr val="accent2">
                <a:hueOff val="-441348"/>
                <a:satOff val="2109"/>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bg1"/>
              </a:solidFill>
            </a:rPr>
            <a:t>Suggestions and themes most often made across respondents are identified in final slides</a:t>
          </a:r>
        </a:p>
      </dsp:txBody>
      <dsp:txXfrm>
        <a:off x="436984" y="1142491"/>
        <a:ext cx="1630867" cy="978520"/>
      </dsp:txXfrm>
    </dsp:sp>
    <dsp:sp modelId="{93C72AE4-254A-D64D-8A60-1C75E45D2912}">
      <dsp:nvSpPr>
        <dsp:cNvPr id="0" name=""/>
        <dsp:cNvSpPr/>
      </dsp:nvSpPr>
      <dsp:spPr>
        <a:xfrm>
          <a:off x="2230938" y="1142491"/>
          <a:ext cx="1630867" cy="978520"/>
        </a:xfrm>
        <a:prstGeom prst="rect">
          <a:avLst/>
        </a:prstGeom>
        <a:gradFill rotWithShape="0">
          <a:gsLst>
            <a:gs pos="0">
              <a:schemeClr val="accent2">
                <a:hueOff val="-551685"/>
                <a:satOff val="2636"/>
                <a:lumOff val="3677"/>
                <a:alphaOff val="0"/>
                <a:satMod val="103000"/>
                <a:lumMod val="102000"/>
                <a:tint val="94000"/>
              </a:schemeClr>
            </a:gs>
            <a:gs pos="50000">
              <a:schemeClr val="accent2">
                <a:hueOff val="-551685"/>
                <a:satOff val="2636"/>
                <a:lumOff val="3677"/>
                <a:alphaOff val="0"/>
                <a:satMod val="110000"/>
                <a:lumMod val="100000"/>
                <a:shade val="100000"/>
              </a:schemeClr>
            </a:gs>
            <a:gs pos="100000">
              <a:schemeClr val="accent2">
                <a:hueOff val="-551685"/>
                <a:satOff val="2636"/>
                <a:lumOff val="36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bg1"/>
              </a:solidFill>
            </a:rPr>
            <a:t>Data was triangulated (checked by one staff member and one PTA member) to reduce bias</a:t>
          </a:r>
        </a:p>
      </dsp:txBody>
      <dsp:txXfrm>
        <a:off x="2230938" y="1142491"/>
        <a:ext cx="1630867" cy="978520"/>
      </dsp:txXfrm>
    </dsp:sp>
    <dsp:sp modelId="{FF4ECF85-4180-934D-B4D8-E548CAACC741}">
      <dsp:nvSpPr>
        <dsp:cNvPr id="0" name=""/>
        <dsp:cNvSpPr/>
      </dsp:nvSpPr>
      <dsp:spPr>
        <a:xfrm>
          <a:off x="4024893" y="1142491"/>
          <a:ext cx="1630867" cy="978520"/>
        </a:xfrm>
        <a:prstGeom prst="rect">
          <a:avLst/>
        </a:prstGeom>
        <a:gradFill rotWithShape="0">
          <a:gsLst>
            <a:gs pos="0">
              <a:schemeClr val="accent2">
                <a:hueOff val="-662022"/>
                <a:satOff val="3164"/>
                <a:lumOff val="4412"/>
                <a:alphaOff val="0"/>
                <a:satMod val="103000"/>
                <a:lumMod val="102000"/>
                <a:tint val="94000"/>
              </a:schemeClr>
            </a:gs>
            <a:gs pos="50000">
              <a:schemeClr val="accent2">
                <a:hueOff val="-662022"/>
                <a:satOff val="3164"/>
                <a:lumOff val="4412"/>
                <a:alphaOff val="0"/>
                <a:satMod val="110000"/>
                <a:lumMod val="100000"/>
                <a:shade val="100000"/>
              </a:schemeClr>
            </a:gs>
            <a:gs pos="100000">
              <a:schemeClr val="accent2">
                <a:hueOff val="-662022"/>
                <a:satOff val="3164"/>
                <a:lumOff val="4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solidFill>
                <a:schemeClr val="bg1"/>
              </a:solidFill>
            </a:rPr>
            <a:t>Any data that identifies specific individuals or is too general to inform strategy (ie “the PTA does a good job”) was removed</a:t>
          </a:r>
        </a:p>
      </dsp:txBody>
      <dsp:txXfrm>
        <a:off x="4024893" y="1142491"/>
        <a:ext cx="1630867" cy="978520"/>
      </dsp:txXfrm>
    </dsp:sp>
    <dsp:sp modelId="{87BE3937-3479-9545-BE61-79DB3BA727D1}">
      <dsp:nvSpPr>
        <dsp:cNvPr id="0" name=""/>
        <dsp:cNvSpPr/>
      </dsp:nvSpPr>
      <dsp:spPr>
        <a:xfrm>
          <a:off x="5818848" y="1142491"/>
          <a:ext cx="1630867" cy="978520"/>
        </a:xfrm>
        <a:prstGeom prst="rect">
          <a:avLst/>
        </a:prstGeom>
        <a:gradFill rotWithShape="0">
          <a:gsLst>
            <a:gs pos="0">
              <a:schemeClr val="accent2">
                <a:hueOff val="-772359"/>
                <a:satOff val="3691"/>
                <a:lumOff val="5148"/>
                <a:alphaOff val="0"/>
                <a:satMod val="103000"/>
                <a:lumMod val="102000"/>
                <a:tint val="94000"/>
              </a:schemeClr>
            </a:gs>
            <a:gs pos="50000">
              <a:schemeClr val="accent2">
                <a:hueOff val="-772359"/>
                <a:satOff val="3691"/>
                <a:lumOff val="5148"/>
                <a:alphaOff val="0"/>
                <a:satMod val="110000"/>
                <a:lumMod val="100000"/>
                <a:shade val="100000"/>
              </a:schemeClr>
            </a:gs>
            <a:gs pos="100000">
              <a:schemeClr val="accent2">
                <a:hueOff val="-772359"/>
                <a:satOff val="3691"/>
                <a:lumOff val="514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Five respondents who provided contact information were randomly selected to receive swag bags as incentive for participation</a:t>
          </a:r>
        </a:p>
      </dsp:txBody>
      <dsp:txXfrm>
        <a:off x="5818848" y="1142491"/>
        <a:ext cx="1630867" cy="978520"/>
      </dsp:txXfrm>
    </dsp:sp>
    <dsp:sp modelId="{7A8F4732-B0AE-DD4D-A14C-52EE67813905}">
      <dsp:nvSpPr>
        <dsp:cNvPr id="0" name=""/>
        <dsp:cNvSpPr/>
      </dsp:nvSpPr>
      <dsp:spPr>
        <a:xfrm>
          <a:off x="3127916" y="2284099"/>
          <a:ext cx="1630867" cy="978520"/>
        </a:xfrm>
        <a:prstGeom prst="rect">
          <a:avLst/>
        </a:prstGeom>
        <a:gradFill rotWithShape="0">
          <a:gsLst>
            <a:gs pos="0">
              <a:schemeClr val="accent2">
                <a:hueOff val="-882696"/>
                <a:satOff val="4218"/>
                <a:lumOff val="5883"/>
                <a:alphaOff val="0"/>
                <a:satMod val="103000"/>
                <a:lumMod val="102000"/>
                <a:tint val="94000"/>
              </a:schemeClr>
            </a:gs>
            <a:gs pos="50000">
              <a:schemeClr val="accent2">
                <a:hueOff val="-882696"/>
                <a:satOff val="4218"/>
                <a:lumOff val="5883"/>
                <a:alphaOff val="0"/>
                <a:satMod val="110000"/>
                <a:lumMod val="100000"/>
                <a:shade val="100000"/>
              </a:schemeClr>
            </a:gs>
            <a:gs pos="100000">
              <a:schemeClr val="accent2">
                <a:hueOff val="-882696"/>
                <a:satOff val="4218"/>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Quotations from open responses that captured the most common themes for a given question were selected to be shared herein</a:t>
          </a:r>
        </a:p>
      </dsp:txBody>
      <dsp:txXfrm>
        <a:off x="3127916" y="2284099"/>
        <a:ext cx="1630867" cy="9785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f76065b5a2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f76065b5a2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e832b3d1d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e832b3d1d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f52519710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f52519710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f52519710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f52519710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76065b5a2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76065b5a2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f76065b5a2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f76065b5a2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f76065b5a2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f76065b5a2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76065b5a2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f76065b5a2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f76065b5a2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f76065b5a2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1D364E-EFB9-3D44-A347-07C6304F7ABA}"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8960837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1D364E-EFB9-3D44-A347-07C6304F7ABA}"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5709164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1D364E-EFB9-3D44-A347-07C6304F7ABA}"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069734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48693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1D364E-EFB9-3D44-A347-07C6304F7ABA}"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116860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1D364E-EFB9-3D44-A347-07C6304F7ABA}" type="datetimeFigureOut">
              <a:rPr lang="en-US" smtClean="0"/>
              <a:t>12/7/21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0185872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1D364E-EFB9-3D44-A347-07C6304F7ABA}"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750659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1D364E-EFB9-3D44-A347-07C6304F7ABA}" type="datetimeFigureOut">
              <a:rPr lang="en-US" smtClean="0"/>
              <a:t>12/7/21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260593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1D364E-EFB9-3D44-A347-07C6304F7ABA}" type="datetimeFigureOut">
              <a:rPr lang="en-US" smtClean="0"/>
              <a:t>12/7/21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327994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D364E-EFB9-3D44-A347-07C6304F7ABA}" type="datetimeFigureOut">
              <a:rPr lang="en-US" smtClean="0"/>
              <a:t>12/7/21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6451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D1D364E-EFB9-3D44-A347-07C6304F7ABA}"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846101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D1D364E-EFB9-3D44-A347-07C6304F7ABA}" type="datetimeFigureOut">
              <a:rPr lang="en-US" smtClean="0"/>
              <a:t>12/7/21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1138569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D1D364E-EFB9-3D44-A347-07C6304F7ABA}" type="datetimeFigureOut">
              <a:rPr lang="en-US" smtClean="0"/>
              <a:t>12/7/21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0702132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mailto:info@drecharterpta.org"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7107" y="165147"/>
            <a:ext cx="7066893" cy="4978354"/>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7350" y="1574772"/>
            <a:ext cx="1456680" cy="14171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Arc 6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209872" y="1119429"/>
            <a:ext cx="2240924" cy="2240924"/>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4" name="Google Shape;54;p13"/>
          <p:cNvSpPr txBox="1">
            <a:spLocks noGrp="1"/>
          </p:cNvSpPr>
          <p:nvPr>
            <p:ph type="ctrTitle"/>
          </p:nvPr>
        </p:nvSpPr>
        <p:spPr>
          <a:xfrm>
            <a:off x="3028950" y="1454369"/>
            <a:ext cx="5733470" cy="2063314"/>
          </a:xfrm>
          <a:prstGeom prst="rect">
            <a:avLst/>
          </a:prstGeom>
        </p:spPr>
        <p:txBody>
          <a:bodyPr spcFirstLastPara="1" lIns="91425" tIns="91425" rIns="91425" bIns="91425" anchorCtr="0">
            <a:normAutofit/>
          </a:bodyPr>
          <a:lstStyle/>
          <a:p>
            <a:pPr marL="0" lvl="0" indent="0" algn="r" rtl="0">
              <a:spcBef>
                <a:spcPts val="0"/>
              </a:spcBef>
              <a:spcAft>
                <a:spcPts val="0"/>
              </a:spcAft>
              <a:buNone/>
            </a:pPr>
            <a:r>
              <a:rPr lang="en-US" dirty="0">
                <a:ea typeface="Comfortaa"/>
                <a:cs typeface="Comfortaa"/>
                <a:sym typeface="Comfortaa"/>
              </a:rPr>
              <a:t>PTA Restructuring </a:t>
            </a:r>
          </a:p>
          <a:p>
            <a:pPr marL="0" lvl="0" indent="0" algn="r" rtl="0">
              <a:spcBef>
                <a:spcPts val="0"/>
              </a:spcBef>
              <a:spcAft>
                <a:spcPts val="0"/>
              </a:spcAft>
              <a:buNone/>
            </a:pPr>
            <a:r>
              <a:rPr lang="en-US" dirty="0">
                <a:ea typeface="Comfortaa"/>
                <a:cs typeface="Comfortaa"/>
                <a:sym typeface="Comfortaa"/>
              </a:rPr>
              <a:t>Survey Analysis</a:t>
            </a:r>
          </a:p>
        </p:txBody>
      </p:sp>
      <p:sp>
        <p:nvSpPr>
          <p:cNvPr id="55" name="Google Shape;55;p13"/>
          <p:cNvSpPr txBox="1">
            <a:spLocks noGrp="1"/>
          </p:cNvSpPr>
          <p:nvPr>
            <p:ph type="subTitle" idx="1"/>
          </p:nvPr>
        </p:nvSpPr>
        <p:spPr>
          <a:xfrm>
            <a:off x="3028950" y="3586740"/>
            <a:ext cx="5733470" cy="997082"/>
          </a:xfrm>
          <a:prstGeom prst="rect">
            <a:avLst/>
          </a:prstGeom>
        </p:spPr>
        <p:txBody>
          <a:bodyPr spcFirstLastPara="1" lIns="91425" tIns="91425" rIns="91425" bIns="91425" anchorCtr="0">
            <a:normAutofit/>
          </a:bodyPr>
          <a:lstStyle/>
          <a:p>
            <a:pPr marL="0" lvl="0" indent="0" algn="r" rtl="0">
              <a:spcBef>
                <a:spcPts val="0"/>
              </a:spcBef>
              <a:spcAft>
                <a:spcPts val="600"/>
              </a:spcAft>
              <a:buNone/>
            </a:pPr>
            <a:r>
              <a:rPr lang="en-US" dirty="0">
                <a:ea typeface="Comfortaa"/>
                <a:cs typeface="Comfortaa"/>
                <a:sym typeface="Comfortaa"/>
              </a:rPr>
              <a:t>October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Freeform: Shape 136">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9352" y="4114800"/>
            <a:ext cx="2004648" cy="10287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a:extLst>
              <a:ext uri="{FF2B5EF4-FFF2-40B4-BE49-F238E27FC236}">
                <a16:creationId xmlns:a16="http://schemas.microsoft.com/office/drawing/2014/main" id="{39AB522E-3C23-D74C-8B30-B828F0DFA2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63" r="2" b="2"/>
          <a:stretch/>
        </p:blipFill>
        <p:spPr bwMode="auto">
          <a:xfrm>
            <a:off x="5198845" y="390561"/>
            <a:ext cx="2996923" cy="423284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39" name="Arc 138">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1537" y="487620"/>
            <a:ext cx="2240924"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384671-E42D-D744-AE11-9131345FEE52}"/>
              </a:ext>
            </a:extLst>
          </p:cNvPr>
          <p:cNvSpPr>
            <a:spLocks noGrp="1"/>
          </p:cNvSpPr>
          <p:nvPr>
            <p:ph type="title"/>
          </p:nvPr>
        </p:nvSpPr>
        <p:spPr>
          <a:xfrm>
            <a:off x="628650" y="359619"/>
            <a:ext cx="3943350" cy="994173"/>
          </a:xfrm>
        </p:spPr>
        <p:txBody>
          <a:bodyPr vert="horz" lIns="91440" tIns="45720" rIns="91440" bIns="45720" rtlCol="0" anchor="ctr">
            <a:normAutofit/>
          </a:bodyPr>
          <a:lstStyle/>
          <a:p>
            <a:pPr defTabSz="914400">
              <a:spcBef>
                <a:spcPct val="0"/>
              </a:spcBef>
            </a:pPr>
            <a:r>
              <a:rPr lang="en-US" sz="4400" kern="1200" dirty="0">
                <a:solidFill>
                  <a:schemeClr val="tx1"/>
                </a:solidFill>
                <a:latin typeface="+mj-lt"/>
                <a:ea typeface="+mj-ea"/>
                <a:cs typeface="+mj-cs"/>
              </a:rPr>
              <a:t>Consider</a:t>
            </a:r>
          </a:p>
        </p:txBody>
      </p:sp>
      <p:sp>
        <p:nvSpPr>
          <p:cNvPr id="3" name="Text Placeholder 2">
            <a:extLst>
              <a:ext uri="{FF2B5EF4-FFF2-40B4-BE49-F238E27FC236}">
                <a16:creationId xmlns:a16="http://schemas.microsoft.com/office/drawing/2014/main" id="{92E68B28-0B70-F44D-889A-3DB1B1AB7C09}"/>
              </a:ext>
            </a:extLst>
          </p:cNvPr>
          <p:cNvSpPr>
            <a:spLocks noGrp="1"/>
          </p:cNvSpPr>
          <p:nvPr>
            <p:ph type="body" idx="1"/>
          </p:nvPr>
        </p:nvSpPr>
        <p:spPr>
          <a:xfrm>
            <a:off x="628649" y="1488332"/>
            <a:ext cx="4968961" cy="3144390"/>
          </a:xfrm>
        </p:spPr>
        <p:txBody>
          <a:bodyPr vert="horz" lIns="91440" tIns="45720" rIns="91440" bIns="45720" rtlCol="0">
            <a:noAutofit/>
          </a:bodyPr>
          <a:lstStyle/>
          <a:p>
            <a:pPr indent="-228600" defTabSz="914400">
              <a:lnSpc>
                <a:spcPct val="100000"/>
              </a:lnSpc>
              <a:spcAft>
                <a:spcPts val="600"/>
              </a:spcAft>
              <a:buFont typeface="Arial" panose="020B0604020202020204" pitchFamily="34" charset="0"/>
              <a:buChar char="•"/>
            </a:pPr>
            <a:r>
              <a:rPr lang="en-US" sz="1600" dirty="0"/>
              <a:t>What are some new committees or initiatives that could address some of these challenges?</a:t>
            </a:r>
          </a:p>
          <a:p>
            <a:pPr indent="-228600" defTabSz="914400">
              <a:lnSpc>
                <a:spcPct val="100000"/>
              </a:lnSpc>
              <a:spcAft>
                <a:spcPts val="600"/>
              </a:spcAft>
              <a:buFont typeface="Arial" panose="020B0604020202020204" pitchFamily="34" charset="0"/>
              <a:buChar char="•"/>
            </a:pPr>
            <a:r>
              <a:rPr lang="en-US" sz="1600" dirty="0"/>
              <a:t>What are structural shifts to the PTA that will need to be made to address these challenges?</a:t>
            </a:r>
          </a:p>
        </p:txBody>
      </p:sp>
    </p:spTree>
    <p:extLst>
      <p:ext uri="{BB962C8B-B14F-4D97-AF65-F5344CB8AC3E}">
        <p14:creationId xmlns:p14="http://schemas.microsoft.com/office/powerpoint/2010/main" val="2758207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220602" y="480552"/>
            <a:ext cx="8520600" cy="572700"/>
          </a:xfrm>
          <a:prstGeom prst="rect">
            <a:avLst/>
          </a:prstGeom>
        </p:spPr>
        <p:txBody>
          <a:bodyPr spcFirstLastPara="1" wrap="square" lIns="91425" tIns="91425" rIns="91425" bIns="91425" anchor="t" anchorCtr="0">
            <a:normAutofit fontScale="90000"/>
          </a:bodyPr>
          <a:lstStyle/>
          <a:p>
            <a:pPr lvl="0">
              <a:buSzPct val="40909"/>
            </a:pPr>
            <a:r>
              <a:rPr lang="en" sz="2420" dirty="0">
                <a:ea typeface="Comfortaa"/>
                <a:cs typeface="Comfortaa"/>
                <a:sym typeface="Comfortaa"/>
              </a:rPr>
              <a:t>6) What Activities or Roles Interest Most Interest You?</a:t>
            </a:r>
            <a:br>
              <a:rPr lang="en" sz="2420" dirty="0">
                <a:ea typeface="Comfortaa"/>
                <a:cs typeface="Comfortaa"/>
                <a:sym typeface="Comfortaa"/>
              </a:rPr>
            </a:br>
            <a:r>
              <a:rPr lang="en" sz="1300" i="1" dirty="0">
                <a:latin typeface="Century Gothic" panose="020B0502020202020204" pitchFamily="34" charset="0"/>
                <a:ea typeface="Comfortaa"/>
                <a:cs typeface="Comfortaa"/>
                <a:sym typeface="Comfortaa"/>
              </a:rPr>
              <a:t>Responses provided by total number of participants who chose a given option</a:t>
            </a:r>
            <a:endParaRPr sz="1300" dirty="0">
              <a:ea typeface="Comfortaa"/>
              <a:cs typeface="Comfortaa"/>
              <a:sym typeface="Comfortaa"/>
            </a:endParaRPr>
          </a:p>
        </p:txBody>
      </p:sp>
      <p:pic>
        <p:nvPicPr>
          <p:cNvPr id="94" name="Google Shape;94;p19"/>
          <p:cNvPicPr preferRelativeResize="0"/>
          <p:nvPr/>
        </p:nvPicPr>
        <p:blipFill>
          <a:blip r:embed="rId3">
            <a:alphaModFix/>
          </a:blip>
          <a:stretch>
            <a:fillRect/>
          </a:stretch>
        </p:blipFill>
        <p:spPr>
          <a:xfrm>
            <a:off x="311699" y="1146221"/>
            <a:ext cx="5983223" cy="3762663"/>
          </a:xfrm>
          <a:prstGeom prst="rect">
            <a:avLst/>
          </a:prstGeom>
          <a:noFill/>
          <a:ln>
            <a:noFill/>
          </a:ln>
        </p:spPr>
      </p:pic>
      <p:sp>
        <p:nvSpPr>
          <p:cNvPr id="5" name="Text Placeholder 2">
            <a:extLst>
              <a:ext uri="{FF2B5EF4-FFF2-40B4-BE49-F238E27FC236}">
                <a16:creationId xmlns:a16="http://schemas.microsoft.com/office/drawing/2014/main" id="{0D4F43A2-A7A0-164A-8581-F158FFA65788}"/>
              </a:ext>
            </a:extLst>
          </p:cNvPr>
          <p:cNvSpPr>
            <a:spLocks noGrp="1"/>
          </p:cNvSpPr>
          <p:nvPr>
            <p:ph type="body" idx="1"/>
          </p:nvPr>
        </p:nvSpPr>
        <p:spPr>
          <a:xfrm>
            <a:off x="6334548" y="1187177"/>
            <a:ext cx="2406654" cy="3680749"/>
          </a:xfrm>
        </p:spPr>
        <p:txBody>
          <a:bodyPr>
            <a:normAutofit/>
          </a:bodyPr>
          <a:lstStyle/>
          <a:p>
            <a:r>
              <a:rPr lang="en-US" dirty="0"/>
              <a:t>Family feedback on school policies/providing safe space for families to provide feedback on their experience and campus safety were the two most common themes in open responses as roles/activities respondents were most interested in that were not listed as choices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839273"/>
            <a:ext cx="3464954" cy="3464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705861"/>
            <a:ext cx="2240924" cy="2240924"/>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3585744"/>
            <a:ext cx="409575" cy="409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278E847-55F8-CF48-98EC-2FE42DE933E6}"/>
              </a:ext>
            </a:extLst>
          </p:cNvPr>
          <p:cNvSpPr txBox="1"/>
          <p:nvPr/>
        </p:nvSpPr>
        <p:spPr>
          <a:xfrm>
            <a:off x="4068925" y="1531392"/>
            <a:ext cx="4645152" cy="4108704"/>
          </a:xfrm>
          <a:prstGeom prst="rect">
            <a:avLst/>
          </a:prstGeom>
        </p:spPr>
        <p:txBody>
          <a:bodyPr vert="horz" lIns="91440" tIns="45720" rIns="91440" bIns="45720" rtlCol="0">
            <a:normAutofit/>
          </a:bodyPr>
          <a:lstStyle/>
          <a:p>
            <a:pPr defTabSz="914400">
              <a:lnSpc>
                <a:spcPct val="110000"/>
              </a:lnSpc>
              <a:spcAft>
                <a:spcPts val="600"/>
              </a:spcAft>
            </a:pPr>
            <a:r>
              <a:rPr lang="en-US" sz="1600" dirty="0"/>
              <a:t>“PTA could be the place/entity where families/staff can go to figure out how they can best engage with Drew - in any way that they feel is most meaningful.  PTA could be the entrance ramp for how families/faculty can feel a true sense of belonging at Drew.”</a:t>
            </a:r>
          </a:p>
          <a:p>
            <a:pPr indent="-228600" defTabSz="914400">
              <a:lnSpc>
                <a:spcPct val="110000"/>
              </a:lnSpc>
              <a:spcAft>
                <a:spcPts val="600"/>
              </a:spcAft>
              <a:buFont typeface="Arial" panose="020B0604020202020204" pitchFamily="34" charset="0"/>
              <a:buChar char="•"/>
            </a:pPr>
            <a:endParaRPr lang="en-US" sz="1600" dirty="0"/>
          </a:p>
          <a:p>
            <a:pPr indent="-228600" defTabSz="914400">
              <a:lnSpc>
                <a:spcPct val="110000"/>
              </a:lnSpc>
              <a:spcAft>
                <a:spcPts val="600"/>
              </a:spcAft>
              <a:buFont typeface="Arial" panose="020B0604020202020204" pitchFamily="34" charset="0"/>
              <a:buChar char="•"/>
            </a:pPr>
            <a:endParaRPr lang="en-US" sz="1600" dirty="0"/>
          </a:p>
          <a:p>
            <a:pPr defTabSz="914400">
              <a:lnSpc>
                <a:spcPct val="110000"/>
              </a:lnSpc>
              <a:spcAft>
                <a:spcPts val="600"/>
              </a:spcAft>
            </a:pPr>
            <a:endParaRPr lang="en-US" sz="1600" dirty="0"/>
          </a:p>
          <a:p>
            <a:pPr indent="-228600" defTabSz="914400">
              <a:lnSpc>
                <a:spcPct val="90000"/>
              </a:lnSpc>
              <a:spcAft>
                <a:spcPts val="600"/>
              </a:spcAft>
              <a:buFont typeface="Arial" panose="020B0604020202020204" pitchFamily="34" charset="0"/>
              <a:buChar char="•"/>
            </a:pPr>
            <a:endParaRPr lang="en-US" sz="1000" dirty="0"/>
          </a:p>
        </p:txBody>
      </p:sp>
    </p:spTree>
    <p:extLst>
      <p:ext uri="{BB962C8B-B14F-4D97-AF65-F5344CB8AC3E}">
        <p14:creationId xmlns:p14="http://schemas.microsoft.com/office/powerpoint/2010/main" val="3406699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261850" y="571792"/>
            <a:ext cx="8520600" cy="572700"/>
          </a:xfrm>
          <a:prstGeom prst="rect">
            <a:avLst/>
          </a:prstGeom>
        </p:spPr>
        <p:txBody>
          <a:bodyPr spcFirstLastPara="1" wrap="square" lIns="91425" tIns="91425" rIns="91425" bIns="91425" anchor="t" anchorCtr="0">
            <a:noAutofit/>
          </a:bodyPr>
          <a:lstStyle/>
          <a:p>
            <a:pPr lvl="0">
              <a:buSzPts val="990"/>
            </a:pPr>
            <a:r>
              <a:rPr lang="en" sz="2220" dirty="0">
                <a:ea typeface="Comfortaa"/>
                <a:cs typeface="Comfortaa"/>
                <a:sym typeface="Comfortaa"/>
              </a:rPr>
              <a:t>7) Which existing programs can promote equity at Drew?</a:t>
            </a:r>
            <a:br>
              <a:rPr lang="en" sz="2220" dirty="0">
                <a:ea typeface="Comfortaa"/>
                <a:cs typeface="Comfortaa"/>
                <a:sym typeface="Comfortaa"/>
              </a:rPr>
            </a:br>
            <a:r>
              <a:rPr lang="en" sz="1200" i="1" dirty="0">
                <a:latin typeface="Century Gothic" panose="020B0502020202020204" pitchFamily="34" charset="0"/>
                <a:ea typeface="Comfortaa"/>
                <a:cs typeface="Comfortaa"/>
                <a:sym typeface="Comfortaa"/>
              </a:rPr>
              <a:t>Responses provided by total number of participants who chose a given option</a:t>
            </a:r>
            <a:endParaRPr sz="1200" dirty="0">
              <a:ea typeface="Comfortaa"/>
              <a:cs typeface="Comfortaa"/>
              <a:sym typeface="Comfortaa"/>
            </a:endParaRPr>
          </a:p>
        </p:txBody>
      </p:sp>
      <p:pic>
        <p:nvPicPr>
          <p:cNvPr id="109" name="Google Shape;109;p21"/>
          <p:cNvPicPr preferRelativeResize="0"/>
          <p:nvPr/>
        </p:nvPicPr>
        <p:blipFill>
          <a:blip r:embed="rId3">
            <a:alphaModFix/>
          </a:blip>
          <a:stretch>
            <a:fillRect/>
          </a:stretch>
        </p:blipFill>
        <p:spPr>
          <a:xfrm>
            <a:off x="261850" y="1522523"/>
            <a:ext cx="8520600" cy="304918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0"/>
            <a:ext cx="851299"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416783" y="1637417"/>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C9CA431-9EF9-FC4E-BE54-F614A58E843E}"/>
              </a:ext>
            </a:extLst>
          </p:cNvPr>
          <p:cNvSpPr txBox="1"/>
          <p:nvPr/>
        </p:nvSpPr>
        <p:spPr>
          <a:xfrm>
            <a:off x="628650" y="646176"/>
            <a:ext cx="7886700" cy="4145280"/>
          </a:xfrm>
          <a:prstGeom prst="rect">
            <a:avLst/>
          </a:prstGeom>
        </p:spPr>
        <p:txBody>
          <a:bodyPr vert="horz" lIns="91440" tIns="45720" rIns="91440" bIns="45720" rtlCol="0">
            <a:normAutofit fontScale="85000" lnSpcReduction="10000"/>
          </a:bodyPr>
          <a:lstStyle/>
          <a:p>
            <a:pPr algn="ctr" defTabSz="914400">
              <a:lnSpc>
                <a:spcPct val="90000"/>
              </a:lnSpc>
              <a:spcAft>
                <a:spcPts val="600"/>
              </a:spcAft>
            </a:pPr>
            <a:r>
              <a:rPr lang="en-US" dirty="0"/>
              <a:t>“Outreach so that all families, even those who may feel out of place in gatherings of Drew parents - the families who live in the villages seem to be under-represented in the PTA (from my outside looking in perspective.”</a:t>
            </a:r>
          </a:p>
          <a:p>
            <a:pPr algn="ctr" defTabSz="914400">
              <a:lnSpc>
                <a:spcPct val="90000"/>
              </a:lnSpc>
              <a:spcAft>
                <a:spcPts val="600"/>
              </a:spcAft>
            </a:pPr>
            <a:endParaRPr lang="en-US" dirty="0"/>
          </a:p>
          <a:p>
            <a:pPr algn="ctr" defTabSz="914400">
              <a:lnSpc>
                <a:spcPct val="90000"/>
              </a:lnSpc>
              <a:spcAft>
                <a:spcPts val="600"/>
              </a:spcAft>
            </a:pPr>
            <a:endParaRPr lang="en-US" dirty="0"/>
          </a:p>
          <a:p>
            <a:pPr algn="ctr" defTabSz="914400">
              <a:lnSpc>
                <a:spcPct val="90000"/>
              </a:lnSpc>
              <a:spcAft>
                <a:spcPts val="600"/>
              </a:spcAft>
            </a:pPr>
            <a:r>
              <a:rPr lang="en-US" dirty="0"/>
              <a:t>“Not have mainly white members and do events like an auction, which is primarily an event for middle to upper class parents.”</a:t>
            </a:r>
          </a:p>
          <a:p>
            <a:pPr algn="ctr" defTabSz="914400">
              <a:lnSpc>
                <a:spcPct val="90000"/>
              </a:lnSpc>
              <a:spcAft>
                <a:spcPts val="600"/>
              </a:spcAft>
            </a:pPr>
            <a:endParaRPr lang="en-US" dirty="0"/>
          </a:p>
          <a:p>
            <a:pPr algn="ctr" defTabSz="914400">
              <a:lnSpc>
                <a:spcPct val="90000"/>
              </a:lnSpc>
              <a:spcAft>
                <a:spcPts val="600"/>
              </a:spcAft>
            </a:pPr>
            <a:endParaRPr lang="en-US" dirty="0"/>
          </a:p>
          <a:p>
            <a:pPr algn="ctr" defTabSz="914400">
              <a:lnSpc>
                <a:spcPct val="90000"/>
              </a:lnSpc>
              <a:spcAft>
                <a:spcPts val="600"/>
              </a:spcAft>
            </a:pPr>
            <a:r>
              <a:rPr lang="en-US" dirty="0"/>
              <a:t>“Work to eliminate racial division in the Drew social network.  The PTA family activities can be unappealing to parents that don’t have a connected network at Drew. Families tend to naturally associate with their clique, which tends to be racially based.”</a:t>
            </a:r>
          </a:p>
          <a:p>
            <a:pPr algn="ctr" defTabSz="914400">
              <a:lnSpc>
                <a:spcPct val="90000"/>
              </a:lnSpc>
              <a:spcAft>
                <a:spcPts val="600"/>
              </a:spcAft>
            </a:pPr>
            <a:endParaRPr lang="en-US" dirty="0"/>
          </a:p>
          <a:p>
            <a:pPr algn="ctr" defTabSz="914400">
              <a:lnSpc>
                <a:spcPct val="90000"/>
              </a:lnSpc>
              <a:spcAft>
                <a:spcPts val="600"/>
              </a:spcAft>
            </a:pPr>
            <a:r>
              <a:rPr lang="en-US" dirty="0"/>
              <a:t>“I don't understand this question because I am just a parent, not an expert in education policy. I agree equity is important to strive for, but honestly, I feel like this is something that is a burden of the school, not PTA, to figure out and hasn’t.” </a:t>
            </a:r>
          </a:p>
          <a:p>
            <a:pPr indent="-228600" defTabSz="9144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2011113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7AB9-2114-9744-A28B-E0B96A378214}"/>
              </a:ext>
            </a:extLst>
          </p:cNvPr>
          <p:cNvSpPr>
            <a:spLocks noGrp="1"/>
          </p:cNvSpPr>
          <p:nvPr>
            <p:ph type="title"/>
          </p:nvPr>
        </p:nvSpPr>
        <p:spPr>
          <a:xfrm>
            <a:off x="311700" y="288275"/>
            <a:ext cx="8520600" cy="572700"/>
          </a:xfrm>
        </p:spPr>
        <p:txBody>
          <a:bodyPr>
            <a:normAutofit fontScale="90000"/>
          </a:bodyPr>
          <a:lstStyle/>
          <a:p>
            <a:r>
              <a:rPr lang="en-US" dirty="0"/>
              <a:t>Open Responses to Build Equity</a:t>
            </a:r>
          </a:p>
        </p:txBody>
      </p:sp>
      <p:sp>
        <p:nvSpPr>
          <p:cNvPr id="3" name="Text Placeholder 2">
            <a:extLst>
              <a:ext uri="{FF2B5EF4-FFF2-40B4-BE49-F238E27FC236}">
                <a16:creationId xmlns:a16="http://schemas.microsoft.com/office/drawing/2014/main" id="{7AE03DBA-B7E1-2249-9368-DECA297E57D7}"/>
              </a:ext>
            </a:extLst>
          </p:cNvPr>
          <p:cNvSpPr>
            <a:spLocks noGrp="1"/>
          </p:cNvSpPr>
          <p:nvPr>
            <p:ph type="body" idx="1"/>
          </p:nvPr>
        </p:nvSpPr>
        <p:spPr>
          <a:xfrm>
            <a:off x="311700" y="963168"/>
            <a:ext cx="3126444" cy="3605707"/>
          </a:xfrm>
        </p:spPr>
        <p:txBody>
          <a:bodyPr>
            <a:normAutofit/>
          </a:bodyPr>
          <a:lstStyle/>
          <a:p>
            <a:r>
              <a:rPr lang="en-US" dirty="0"/>
              <a:t>19 responses included “unsure” or questions like “what is meant by centering equity” or “I don’t understand this question.”</a:t>
            </a:r>
          </a:p>
          <a:p>
            <a:pPr marL="609600" lvl="1" indent="0">
              <a:buNone/>
            </a:pPr>
            <a:endParaRPr lang="en-US" dirty="0"/>
          </a:p>
          <a:p>
            <a:r>
              <a:rPr lang="en-US" dirty="0"/>
              <a:t>Major equity themes centered on the demographics of PTA leadership matching the demographics of the school AND amplifying the needs and voices of “working families”</a:t>
            </a:r>
          </a:p>
          <a:p>
            <a:pPr lvl="1"/>
            <a:endParaRPr lang="en-US" dirty="0"/>
          </a:p>
          <a:p>
            <a:endParaRPr lang="en-US" dirty="0"/>
          </a:p>
        </p:txBody>
      </p:sp>
      <p:graphicFrame>
        <p:nvGraphicFramePr>
          <p:cNvPr id="5" name="Chart 4">
            <a:extLst>
              <a:ext uri="{FF2B5EF4-FFF2-40B4-BE49-F238E27FC236}">
                <a16:creationId xmlns:a16="http://schemas.microsoft.com/office/drawing/2014/main" id="{2FDA633A-A2B0-CA42-AD0A-BCC0C084AB0F}"/>
              </a:ext>
            </a:extLst>
          </p:cNvPr>
          <p:cNvGraphicFramePr>
            <a:graphicFrameLocks/>
          </p:cNvGraphicFramePr>
          <p:nvPr>
            <p:extLst>
              <p:ext uri="{D42A27DB-BD31-4B8C-83A1-F6EECF244321}">
                <p14:modId xmlns:p14="http://schemas.microsoft.com/office/powerpoint/2010/main" val="1694938320"/>
              </p:ext>
            </p:extLst>
          </p:nvPr>
        </p:nvGraphicFramePr>
        <p:xfrm>
          <a:off x="3729789" y="963167"/>
          <a:ext cx="5009950" cy="36057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5514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3B542B-0468-384D-9618-E83FDEB2A5DF}"/>
              </a:ext>
            </a:extLst>
          </p:cNvPr>
          <p:cNvSpPr>
            <a:spLocks noGrp="1"/>
          </p:cNvSpPr>
          <p:nvPr>
            <p:ph type="title"/>
          </p:nvPr>
        </p:nvSpPr>
        <p:spPr>
          <a:xfrm>
            <a:off x="515125" y="865179"/>
            <a:ext cx="2400300" cy="3345872"/>
          </a:xfrm>
        </p:spPr>
        <p:txBody>
          <a:bodyPr vert="horz" lIns="91440" tIns="45720" rIns="91440" bIns="45720" rtlCol="0" anchor="ctr">
            <a:normAutofit/>
          </a:bodyPr>
          <a:lstStyle/>
          <a:p>
            <a:pPr defTabSz="914400">
              <a:spcBef>
                <a:spcPct val="0"/>
              </a:spcBef>
            </a:pPr>
            <a:r>
              <a:rPr lang="en-US" sz="3700" kern="1200">
                <a:solidFill>
                  <a:srgbClr val="FFFFFF"/>
                </a:solidFill>
                <a:latin typeface="+mj-lt"/>
                <a:ea typeface="+mj-ea"/>
                <a:cs typeface="+mj-cs"/>
              </a:rPr>
              <a:t>8. How could the PTA do more to center equity?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BB283FD-94D7-7B4D-AACC-9A039E63413D}"/>
              </a:ext>
            </a:extLst>
          </p:cNvPr>
          <p:cNvSpPr>
            <a:spLocks noGrp="1"/>
          </p:cNvSpPr>
          <p:nvPr>
            <p:ph type="body" idx="1"/>
          </p:nvPr>
        </p:nvSpPr>
        <p:spPr>
          <a:xfrm>
            <a:off x="3335481" y="443508"/>
            <a:ext cx="5179868" cy="4189214"/>
          </a:xfrm>
        </p:spPr>
        <p:txBody>
          <a:bodyPr vert="horz" lIns="91440" tIns="45720" rIns="91440" bIns="45720" rtlCol="0" anchor="ctr">
            <a:normAutofit/>
          </a:bodyPr>
          <a:lstStyle/>
          <a:p>
            <a:pPr marL="482600" indent="-228600" defTabSz="914400">
              <a:spcAft>
                <a:spcPts val="600"/>
              </a:spcAft>
              <a:buFont typeface="Arial" panose="020B0604020202020204" pitchFamily="34" charset="0"/>
              <a:buChar char="•"/>
            </a:pPr>
            <a:r>
              <a:rPr lang="en-US" dirty="0"/>
              <a:t>More outreach/presence/improved communication </a:t>
            </a:r>
            <a:endParaRPr lang="en-US"/>
          </a:p>
          <a:p>
            <a:pPr marL="482600" indent="-228600" defTabSz="914400">
              <a:spcAft>
                <a:spcPts val="600"/>
              </a:spcAft>
              <a:buFont typeface="Arial" panose="020B0604020202020204" pitchFamily="34" charset="0"/>
              <a:buChar char="•"/>
            </a:pPr>
            <a:r>
              <a:rPr lang="en-US" dirty="0"/>
              <a:t>Racial and cultural representation of families on PTA leadership team</a:t>
            </a:r>
            <a:endParaRPr lang="en-US"/>
          </a:p>
          <a:p>
            <a:pPr marL="482600" indent="-228600" defTabSz="914400">
              <a:spcAft>
                <a:spcPts val="600"/>
              </a:spcAft>
              <a:buFont typeface="Arial" panose="020B0604020202020204" pitchFamily="34" charset="0"/>
              <a:buChar char="•"/>
            </a:pPr>
            <a:r>
              <a:rPr lang="en-US" dirty="0"/>
              <a:t>Frequent, regularly-scheduled community-building events by class, grade level, academy</a:t>
            </a:r>
            <a:endParaRPr lang="en-US"/>
          </a:p>
          <a:p>
            <a:pPr marL="482600" indent="-228600" defTabSz="914400">
              <a:spcAft>
                <a:spcPts val="600"/>
              </a:spcAft>
              <a:buFont typeface="Arial" panose="020B0604020202020204" pitchFamily="34" charset="0"/>
              <a:buChar char="•"/>
            </a:pPr>
            <a:r>
              <a:rPr lang="en-US" dirty="0"/>
              <a:t>Speaker series and facilitated discussions (”chat and chew”) on topics of interest</a:t>
            </a:r>
            <a:endParaRPr lang="en-US"/>
          </a:p>
          <a:p>
            <a:pPr marL="482600" indent="-228600" defTabSz="914400">
              <a:spcAft>
                <a:spcPts val="600"/>
              </a:spcAft>
              <a:buFont typeface="Arial" panose="020B0604020202020204" pitchFamily="34" charset="0"/>
              <a:buChar char="•"/>
            </a:pPr>
            <a:r>
              <a:rPr lang="en-US" dirty="0"/>
              <a:t>Ensure format (time, platform, communication) consider different types of families and schedules with all events</a:t>
            </a:r>
            <a:endParaRPr lang="en-US"/>
          </a:p>
          <a:p>
            <a:pPr marL="482600" indent="-228600" defTabSz="914400">
              <a:spcAft>
                <a:spcPts val="600"/>
              </a:spcAft>
              <a:buFont typeface="Arial" panose="020B0604020202020204" pitchFamily="34" charset="0"/>
              <a:buChar char="•"/>
            </a:pPr>
            <a:r>
              <a:rPr lang="en-US" dirty="0"/>
              <a:t>Remove costs associated with membership and participation</a:t>
            </a:r>
            <a:endParaRPr lang="en-US"/>
          </a:p>
          <a:p>
            <a:pPr marL="482600" indent="-228600" defTabSz="914400">
              <a:spcAft>
                <a:spcPts val="600"/>
              </a:spcAft>
              <a:buFont typeface="Arial" panose="020B0604020202020204" pitchFamily="34" charset="0"/>
              <a:buChar char="•"/>
            </a:pPr>
            <a:r>
              <a:rPr lang="en-US" dirty="0"/>
              <a:t>Regular feedback collection from the community to understand community needs</a:t>
            </a:r>
            <a:endParaRPr lang="en-US"/>
          </a:p>
          <a:p>
            <a:pPr marL="482600" indent="-228600" defTabSz="914400">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2479700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152400" y="681362"/>
            <a:ext cx="8520600" cy="572700"/>
          </a:xfrm>
          <a:prstGeom prst="rect">
            <a:avLst/>
          </a:prstGeom>
        </p:spPr>
        <p:txBody>
          <a:bodyPr spcFirstLastPara="1" wrap="square" lIns="91425" tIns="91425" rIns="91425" bIns="91425" anchor="t" anchorCtr="0">
            <a:normAutofit fontScale="90000"/>
          </a:bodyPr>
          <a:lstStyle/>
          <a:p>
            <a:pPr lvl="0"/>
            <a:r>
              <a:rPr lang="en" dirty="0">
                <a:ea typeface="Comfortaa"/>
                <a:cs typeface="Comfortaa"/>
                <a:sym typeface="Comfortaa"/>
              </a:rPr>
              <a:t>9) Building Culture and Community</a:t>
            </a:r>
            <a:br>
              <a:rPr lang="en" dirty="0">
                <a:ea typeface="Comfortaa"/>
                <a:cs typeface="Comfortaa"/>
                <a:sym typeface="Comfortaa"/>
              </a:rPr>
            </a:br>
            <a:r>
              <a:rPr lang="en" sz="1300" i="1" dirty="0">
                <a:latin typeface="Century Gothic" panose="020B0502020202020204" pitchFamily="34" charset="0"/>
                <a:ea typeface="Comfortaa"/>
                <a:cs typeface="Comfortaa"/>
                <a:sym typeface="Comfortaa"/>
              </a:rPr>
              <a:t>Responses provided by total number of participants who chose a given option</a:t>
            </a:r>
            <a:endParaRPr sz="1300" dirty="0">
              <a:ea typeface="Comfortaa"/>
              <a:cs typeface="Comfortaa"/>
              <a:sym typeface="Comfortaa"/>
            </a:endParaRPr>
          </a:p>
        </p:txBody>
      </p:sp>
      <p:pic>
        <p:nvPicPr>
          <p:cNvPr id="120" name="Google Shape;120;p23"/>
          <p:cNvPicPr preferRelativeResize="0"/>
          <p:nvPr/>
        </p:nvPicPr>
        <p:blipFill>
          <a:blip r:embed="rId3">
            <a:alphaModFix/>
          </a:blip>
          <a:stretch>
            <a:fillRect/>
          </a:stretch>
        </p:blipFill>
        <p:spPr>
          <a:xfrm>
            <a:off x="152400" y="1443038"/>
            <a:ext cx="8839199" cy="31558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35ED-D5E5-C546-9E61-63770785F967}"/>
              </a:ext>
            </a:extLst>
          </p:cNvPr>
          <p:cNvSpPr>
            <a:spLocks noGrp="1"/>
          </p:cNvSpPr>
          <p:nvPr>
            <p:ph type="title"/>
          </p:nvPr>
        </p:nvSpPr>
        <p:spPr/>
        <p:txBody>
          <a:bodyPr>
            <a:normAutofit fontScale="90000"/>
          </a:bodyPr>
          <a:lstStyle/>
          <a:p>
            <a:r>
              <a:rPr lang="en-US" dirty="0"/>
              <a:t>Open Responses to Building Culture and Community</a:t>
            </a:r>
          </a:p>
        </p:txBody>
      </p:sp>
      <p:sp>
        <p:nvSpPr>
          <p:cNvPr id="3" name="Text Placeholder 2">
            <a:extLst>
              <a:ext uri="{FF2B5EF4-FFF2-40B4-BE49-F238E27FC236}">
                <a16:creationId xmlns:a16="http://schemas.microsoft.com/office/drawing/2014/main" id="{F7C579E9-AFB6-7C49-B465-39883E049C86}"/>
              </a:ext>
            </a:extLst>
          </p:cNvPr>
          <p:cNvSpPr>
            <a:spLocks noGrp="1"/>
          </p:cNvSpPr>
          <p:nvPr>
            <p:ph type="body" idx="1"/>
          </p:nvPr>
        </p:nvSpPr>
        <p:spPr>
          <a:xfrm>
            <a:off x="311700" y="1384123"/>
            <a:ext cx="2797260" cy="3570936"/>
          </a:xfrm>
        </p:spPr>
        <p:txBody>
          <a:bodyPr>
            <a:normAutofit/>
          </a:bodyPr>
          <a:lstStyle/>
          <a:p>
            <a:r>
              <a:rPr lang="en-US" dirty="0"/>
              <a:t>12 respondent said “unsure”</a:t>
            </a:r>
          </a:p>
          <a:p>
            <a:pPr marL="139700" indent="0">
              <a:buNone/>
            </a:pPr>
            <a:endParaRPr lang="en-US" dirty="0"/>
          </a:p>
          <a:p>
            <a:r>
              <a:rPr lang="en-US" dirty="0"/>
              <a:t>Major themes focused on connecting families, connecting families and staff, and creating more ways for families to be involved in the school as volunteers</a:t>
            </a:r>
          </a:p>
          <a:p>
            <a:pPr lvl="1"/>
            <a:endParaRPr lang="en-US" dirty="0"/>
          </a:p>
          <a:p>
            <a:pPr lvl="1"/>
            <a:endParaRPr lang="en-US" dirty="0"/>
          </a:p>
        </p:txBody>
      </p:sp>
      <p:graphicFrame>
        <p:nvGraphicFramePr>
          <p:cNvPr id="6" name="Chart 5">
            <a:extLst>
              <a:ext uri="{FF2B5EF4-FFF2-40B4-BE49-F238E27FC236}">
                <a16:creationId xmlns:a16="http://schemas.microsoft.com/office/drawing/2014/main" id="{D06279ED-C19F-A44D-8A70-C25807FBE8EE}"/>
              </a:ext>
            </a:extLst>
          </p:cNvPr>
          <p:cNvGraphicFramePr>
            <a:graphicFrameLocks/>
          </p:cNvGraphicFramePr>
          <p:nvPr>
            <p:extLst>
              <p:ext uri="{D42A27DB-BD31-4B8C-83A1-F6EECF244321}">
                <p14:modId xmlns:p14="http://schemas.microsoft.com/office/powerpoint/2010/main" val="1099799634"/>
              </p:ext>
            </p:extLst>
          </p:nvPr>
        </p:nvGraphicFramePr>
        <p:xfrm>
          <a:off x="3315902" y="1200149"/>
          <a:ext cx="5433461" cy="36413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685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261850" y="24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ea typeface="Comfortaa"/>
                <a:cs typeface="Comfortaa"/>
                <a:sym typeface="Comfortaa"/>
              </a:rPr>
              <a:t>11) Exciting PTA Initiatives?</a:t>
            </a:r>
            <a:endParaRPr dirty="0">
              <a:ea typeface="Comfortaa"/>
              <a:cs typeface="Comfortaa"/>
              <a:sym typeface="Comfortaa"/>
            </a:endParaRPr>
          </a:p>
        </p:txBody>
      </p:sp>
      <p:pic>
        <p:nvPicPr>
          <p:cNvPr id="132" name="Google Shape;132;p25"/>
          <p:cNvPicPr preferRelativeResize="0"/>
          <p:nvPr/>
        </p:nvPicPr>
        <p:blipFill>
          <a:blip r:embed="rId3">
            <a:alphaModFix/>
          </a:blip>
          <a:stretch>
            <a:fillRect/>
          </a:stretch>
        </p:blipFill>
        <p:spPr>
          <a:xfrm>
            <a:off x="152400" y="1068550"/>
            <a:ext cx="8839199" cy="19067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B32CCF3-3BF9-45AB-ABF9-0BA2AD768279}"/>
              </a:ext>
            </a:extLst>
          </p:cNvPr>
          <p:cNvPicPr>
            <a:picLocks noChangeAspect="1"/>
          </p:cNvPicPr>
          <p:nvPr/>
        </p:nvPicPr>
        <p:blipFill rotWithShape="1">
          <a:blip r:embed="rId2">
            <a:alphaModFix amt="35000"/>
          </a:blip>
          <a:srcRect t="8018" b="7712"/>
          <a:stretch/>
        </p:blipFill>
        <p:spPr>
          <a:xfrm>
            <a:off x="20" y="10"/>
            <a:ext cx="9143980" cy="5143490"/>
          </a:xfrm>
          <a:prstGeom prst="rect">
            <a:avLst/>
          </a:prstGeom>
        </p:spPr>
      </p:pic>
      <p:sp>
        <p:nvSpPr>
          <p:cNvPr id="2" name="Title 1">
            <a:extLst>
              <a:ext uri="{FF2B5EF4-FFF2-40B4-BE49-F238E27FC236}">
                <a16:creationId xmlns:a16="http://schemas.microsoft.com/office/drawing/2014/main" id="{AF64FD4D-A543-5044-A0FA-54D1768AFA83}"/>
              </a:ext>
            </a:extLst>
          </p:cNvPr>
          <p:cNvSpPr>
            <a:spLocks noGrp="1"/>
          </p:cNvSpPr>
          <p:nvPr>
            <p:ph type="title"/>
          </p:nvPr>
        </p:nvSpPr>
        <p:spPr>
          <a:xfrm>
            <a:off x="628650" y="273843"/>
            <a:ext cx="7886700" cy="994173"/>
          </a:xfrm>
        </p:spPr>
        <p:txBody>
          <a:bodyPr>
            <a:normAutofit/>
          </a:bodyPr>
          <a:lstStyle/>
          <a:p>
            <a:r>
              <a:rPr lang="en-US" dirty="0">
                <a:solidFill>
                  <a:srgbClr val="FFFFFF"/>
                </a:solidFill>
              </a:rPr>
              <a:t>Data Analysis Process</a:t>
            </a:r>
          </a:p>
        </p:txBody>
      </p:sp>
      <p:graphicFrame>
        <p:nvGraphicFramePr>
          <p:cNvPr id="5" name="Content Placeholder 2">
            <a:extLst>
              <a:ext uri="{FF2B5EF4-FFF2-40B4-BE49-F238E27FC236}">
                <a16:creationId xmlns:a16="http://schemas.microsoft.com/office/drawing/2014/main" id="{61B6A32E-A15F-427F-8070-56005B9F24AB}"/>
              </a:ext>
            </a:extLst>
          </p:cNvPr>
          <p:cNvGraphicFramePr>
            <a:graphicFrameLocks noGrp="1"/>
          </p:cNvGraphicFramePr>
          <p:nvPr>
            <p:ph idx="1"/>
            <p:extLst>
              <p:ext uri="{D42A27DB-BD31-4B8C-83A1-F6EECF244321}">
                <p14:modId xmlns:p14="http://schemas.microsoft.com/office/powerpoint/2010/main" val="4198598778"/>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810708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2078B0-B55A-6E4C-98DB-5184C7C7C8BC}"/>
              </a:ext>
            </a:extLst>
          </p:cNvPr>
          <p:cNvSpPr txBox="1"/>
          <p:nvPr/>
        </p:nvSpPr>
        <p:spPr>
          <a:xfrm>
            <a:off x="3724073" y="1828800"/>
            <a:ext cx="4939867" cy="2839064"/>
          </a:xfrm>
          <a:prstGeom prst="rect">
            <a:avLst/>
          </a:prstGeom>
        </p:spPr>
        <p:txBody>
          <a:bodyPr vert="horz" lIns="91440" tIns="45720" rIns="91440" bIns="45720" rtlCol="0">
            <a:normAutofit/>
          </a:bodyPr>
          <a:lstStyle/>
          <a:p>
            <a:pPr defTabSz="914400">
              <a:lnSpc>
                <a:spcPct val="90000"/>
              </a:lnSpc>
              <a:spcAft>
                <a:spcPts val="600"/>
              </a:spcAft>
            </a:pPr>
            <a:r>
              <a:rPr lang="en-US" sz="1500" dirty="0"/>
              <a:t>“Social events to get to know other parents and students in their grade….so it could be once a month [third] grade meets at Bessie park with a specific date from 4-7 or something.  Then it is mostly all the third grade parents and their siblings talking and playing.”</a:t>
            </a:r>
          </a:p>
          <a:p>
            <a:pPr indent="-228600" defTabSz="914400">
              <a:lnSpc>
                <a:spcPct val="90000"/>
              </a:lnSpc>
              <a:spcAft>
                <a:spcPts val="600"/>
              </a:spcAft>
              <a:buFont typeface="Arial" panose="020B0604020202020204" pitchFamily="34" charset="0"/>
              <a:buChar char="•"/>
            </a:pPr>
            <a:endParaRPr lang="en-US" sz="1500" dirty="0"/>
          </a:p>
          <a:p>
            <a:pPr defTabSz="914400">
              <a:lnSpc>
                <a:spcPct val="90000"/>
              </a:lnSpc>
              <a:spcAft>
                <a:spcPts val="600"/>
              </a:spcAft>
            </a:pPr>
            <a:r>
              <a:rPr lang="en-US" sz="1500" dirty="0"/>
              <a:t>“Providing feedback and thought partnership to school staff on the impact of school policies and programming”</a:t>
            </a:r>
          </a:p>
          <a:p>
            <a:pPr indent="-228600" defTabSz="914400">
              <a:lnSpc>
                <a:spcPct val="90000"/>
              </a:lnSpc>
              <a:spcAft>
                <a:spcPts val="600"/>
              </a:spcAft>
              <a:buFont typeface="Arial" panose="020B0604020202020204" pitchFamily="34" charset="0"/>
              <a:buChar char="•"/>
            </a:pPr>
            <a:endParaRPr lang="en-US" sz="1500" dirty="0"/>
          </a:p>
        </p:txBody>
      </p:sp>
      <p:pic>
        <p:nvPicPr>
          <p:cNvPr id="8" name="Picture 7" descr="Classroom sticker progress chart">
            <a:extLst>
              <a:ext uri="{FF2B5EF4-FFF2-40B4-BE49-F238E27FC236}">
                <a16:creationId xmlns:a16="http://schemas.microsoft.com/office/drawing/2014/main" id="{B5E1D7CF-727F-4937-9BB6-D6CD3E39F867}"/>
              </a:ext>
            </a:extLst>
          </p:cNvPr>
          <p:cNvPicPr>
            <a:picLocks noChangeAspect="1"/>
          </p:cNvPicPr>
          <p:nvPr/>
        </p:nvPicPr>
        <p:blipFill rotWithShape="1">
          <a:blip r:embed="rId2"/>
          <a:srcRect l="43973" r="5332"/>
          <a:stretch/>
        </p:blipFill>
        <p:spPr>
          <a:xfrm>
            <a:off x="20" y="10"/>
            <a:ext cx="3476673" cy="51434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1586337"/>
            <a:ext cx="4732020" cy="0"/>
          </a:xfrm>
          <a:prstGeom prst="line">
            <a:avLst/>
          </a:prstGeom>
          <a:ln w="19050">
            <a:solidFill>
              <a:srgbClr val="BF96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532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7"/>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ea typeface="Comfortaa"/>
                <a:cs typeface="Comfortaa"/>
                <a:sym typeface="Comfortaa"/>
              </a:rPr>
              <a:t>12) What should the PTA be doing that it is not? </a:t>
            </a:r>
            <a:endParaRPr dirty="0">
              <a:ea typeface="Comfortaa"/>
              <a:cs typeface="Comfortaa"/>
              <a:sym typeface="Comfortaa"/>
            </a:endParaRPr>
          </a:p>
        </p:txBody>
      </p:sp>
      <p:sp>
        <p:nvSpPr>
          <p:cNvPr id="2" name="Content Placeholder 1">
            <a:extLst>
              <a:ext uri="{FF2B5EF4-FFF2-40B4-BE49-F238E27FC236}">
                <a16:creationId xmlns:a16="http://schemas.microsoft.com/office/drawing/2014/main" id="{380E3805-5AE0-9E49-AE47-6FCB65251D34}"/>
              </a:ext>
            </a:extLst>
          </p:cNvPr>
          <p:cNvSpPr>
            <a:spLocks noGrp="1"/>
          </p:cNvSpPr>
          <p:nvPr>
            <p:ph sz="half" idx="1"/>
          </p:nvPr>
        </p:nvSpPr>
        <p:spPr>
          <a:xfrm>
            <a:off x="628650" y="1369218"/>
            <a:ext cx="2485253" cy="3570041"/>
          </a:xfrm>
        </p:spPr>
        <p:txBody>
          <a:bodyPr>
            <a:normAutofit fontScale="62500" lnSpcReduction="20000"/>
          </a:bodyPr>
          <a:lstStyle/>
          <a:p>
            <a:r>
              <a:rPr lang="en-US" dirty="0"/>
              <a:t>4 responses from staff indicated more opportunities for staff engagement</a:t>
            </a:r>
          </a:p>
          <a:p>
            <a:r>
              <a:rPr lang="en-US" dirty="0"/>
              <a:t>7 responses related to amplifying parent voice to inform curricula, policies, board decisions, communication strategies</a:t>
            </a:r>
          </a:p>
          <a:p>
            <a:r>
              <a:rPr lang="en-US" dirty="0"/>
              <a:t>3 respondents didn’t know what the PTA is doing now</a:t>
            </a:r>
          </a:p>
          <a:p>
            <a:r>
              <a:rPr lang="en-US" dirty="0"/>
              <a:t>5 respondents provided affirming feedback on current programming</a:t>
            </a:r>
          </a:p>
          <a:p>
            <a:r>
              <a:rPr lang="en-US" dirty="0"/>
              <a:t>7 or more responses spoke to the importance of events to be scheduled regularly (monthly, weekly, on a calendar) and to be communicated on a calendar for predictability and frequency</a:t>
            </a:r>
          </a:p>
        </p:txBody>
      </p:sp>
      <p:graphicFrame>
        <p:nvGraphicFramePr>
          <p:cNvPr id="6" name="Chart 5">
            <a:extLst>
              <a:ext uri="{FF2B5EF4-FFF2-40B4-BE49-F238E27FC236}">
                <a16:creationId xmlns:a16="http://schemas.microsoft.com/office/drawing/2014/main" id="{1B60CA86-EB2E-FD42-B73C-63E4E326E28D}"/>
              </a:ext>
            </a:extLst>
          </p:cNvPr>
          <p:cNvGraphicFramePr>
            <a:graphicFrameLocks/>
          </p:cNvGraphicFramePr>
          <p:nvPr>
            <p:extLst>
              <p:ext uri="{D42A27DB-BD31-4B8C-83A1-F6EECF244321}">
                <p14:modId xmlns:p14="http://schemas.microsoft.com/office/powerpoint/2010/main" val="2808138779"/>
              </p:ext>
            </p:extLst>
          </p:nvPr>
        </p:nvGraphicFramePr>
        <p:xfrm>
          <a:off x="3113902" y="1062681"/>
          <a:ext cx="5609967" cy="357004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0"/>
            <a:ext cx="851299"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416783" y="1637417"/>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8712A675-7AE6-584A-A0A6-D08218131C41}"/>
              </a:ext>
            </a:extLst>
          </p:cNvPr>
          <p:cNvSpPr txBox="1"/>
          <p:nvPr/>
        </p:nvSpPr>
        <p:spPr>
          <a:xfrm>
            <a:off x="840517" y="358498"/>
            <a:ext cx="7886700" cy="3845004"/>
          </a:xfrm>
          <a:prstGeom prst="rect">
            <a:avLst/>
          </a:prstGeom>
        </p:spPr>
        <p:txBody>
          <a:bodyPr vert="horz" lIns="91440" tIns="45720" rIns="91440" bIns="45720" rtlCol="0">
            <a:normAutofit/>
          </a:bodyPr>
          <a:lstStyle/>
          <a:p>
            <a:pPr algn="r" defTabSz="914400">
              <a:lnSpc>
                <a:spcPct val="90000"/>
              </a:lnSpc>
              <a:spcAft>
                <a:spcPts val="600"/>
              </a:spcAft>
            </a:pPr>
            <a:r>
              <a:rPr lang="en-US" sz="1500" dirty="0"/>
              <a:t>“In light of the recent loaded weapon incident, there seemed to be minimal communication from all parts of the school and nothing on going to help parents understand what is being done to keep Drew a safe and productive learning environment for our children. Communication of current and future plans for all parents need to be better communicated. With </a:t>
            </a:r>
            <a:r>
              <a:rPr lang="en-US" sz="1500" dirty="0" err="1"/>
              <a:t>Covid</a:t>
            </a:r>
            <a:r>
              <a:rPr lang="en-US" sz="1500" dirty="0"/>
              <a:t>, new families to drew, such as ours, feels left in the dark and left out of this exclusive fraternity. There has been poor and minimal engagement with new families and that needs to be addressed.” </a:t>
            </a:r>
          </a:p>
          <a:p>
            <a:pPr indent="-228600" algn="r" defTabSz="914400">
              <a:lnSpc>
                <a:spcPct val="90000"/>
              </a:lnSpc>
              <a:spcAft>
                <a:spcPts val="600"/>
              </a:spcAft>
              <a:buFont typeface="Arial" panose="020B0604020202020204" pitchFamily="34" charset="0"/>
              <a:buChar char="•"/>
            </a:pPr>
            <a:endParaRPr lang="en-US" sz="1500" dirty="0"/>
          </a:p>
          <a:p>
            <a:pPr algn="r" defTabSz="914400">
              <a:lnSpc>
                <a:spcPct val="90000"/>
              </a:lnSpc>
              <a:spcAft>
                <a:spcPts val="600"/>
              </a:spcAft>
            </a:pPr>
            <a:r>
              <a:rPr lang="en-US" sz="1500" dirty="0"/>
              <a:t>“I haven't been at Drew very long and do not know the specifics of the way the PTA has functioned here. However, I think any initiative focused on bringing new activities that give parents a chance to be more involved, and efforts to keep parents more informed would be good things.”</a:t>
            </a:r>
          </a:p>
          <a:p>
            <a:pPr algn="r" defTabSz="914400">
              <a:lnSpc>
                <a:spcPct val="90000"/>
              </a:lnSpc>
              <a:spcAft>
                <a:spcPts val="600"/>
              </a:spcAft>
            </a:pPr>
            <a:endParaRPr lang="en-US" sz="1500" dirty="0"/>
          </a:p>
          <a:p>
            <a:pPr algn="r" defTabSz="914400">
              <a:lnSpc>
                <a:spcPct val="90000"/>
              </a:lnSpc>
              <a:spcAft>
                <a:spcPts val="600"/>
              </a:spcAft>
            </a:pPr>
            <a:r>
              <a:rPr lang="en-US" sz="1600" dirty="0"/>
              <a:t>“There is a lack of connectivity. Perhaps some don’t feel it and some do. I’m not sure how to fix it but hopefully we will take this opportunity to address it.“</a:t>
            </a:r>
          </a:p>
          <a:p>
            <a:pPr defTabSz="914400">
              <a:lnSpc>
                <a:spcPct val="90000"/>
              </a:lnSpc>
              <a:spcAft>
                <a:spcPts val="600"/>
              </a:spcAft>
            </a:pPr>
            <a:endParaRPr lang="en-US" sz="1500" dirty="0"/>
          </a:p>
        </p:txBody>
      </p:sp>
      <p:sp>
        <p:nvSpPr>
          <p:cNvPr id="7" name="TextBox 6">
            <a:extLst>
              <a:ext uri="{FF2B5EF4-FFF2-40B4-BE49-F238E27FC236}">
                <a16:creationId xmlns:a16="http://schemas.microsoft.com/office/drawing/2014/main" id="{32B29549-AB78-CB44-9EC4-BD847BF39489}"/>
              </a:ext>
            </a:extLst>
          </p:cNvPr>
          <p:cNvSpPr txBox="1"/>
          <p:nvPr/>
        </p:nvSpPr>
        <p:spPr>
          <a:xfrm>
            <a:off x="2810440" y="4331167"/>
            <a:ext cx="5971660" cy="461665"/>
          </a:xfrm>
          <a:prstGeom prst="rect">
            <a:avLst/>
          </a:prstGeom>
          <a:noFill/>
        </p:spPr>
        <p:txBody>
          <a:bodyPr wrap="square" rtlCol="0">
            <a:spAutoFit/>
          </a:bodyPr>
          <a:lstStyle/>
          <a:p>
            <a:pPr algn="r"/>
            <a:r>
              <a:rPr lang="en-US" sz="2400" dirty="0"/>
              <a:t>Considering Communication</a:t>
            </a:r>
          </a:p>
        </p:txBody>
      </p:sp>
    </p:spTree>
    <p:extLst>
      <p:ext uri="{BB962C8B-B14F-4D97-AF65-F5344CB8AC3E}">
        <p14:creationId xmlns:p14="http://schemas.microsoft.com/office/powerpoint/2010/main" val="3729473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E1247AA-5BF7-784B-86C4-5C25F473C08F}"/>
              </a:ext>
            </a:extLst>
          </p:cNvPr>
          <p:cNvSpPr>
            <a:spLocks noGrp="1"/>
          </p:cNvSpPr>
          <p:nvPr>
            <p:ph type="title"/>
          </p:nvPr>
        </p:nvSpPr>
        <p:spPr>
          <a:xfrm>
            <a:off x="515125" y="865179"/>
            <a:ext cx="2400300" cy="3345872"/>
          </a:xfrm>
        </p:spPr>
        <p:txBody>
          <a:bodyPr vert="horz" lIns="91440" tIns="45720" rIns="91440" bIns="45720" rtlCol="0" anchor="ctr">
            <a:normAutofit/>
          </a:bodyPr>
          <a:lstStyle/>
          <a:p>
            <a:pPr defTabSz="914400"/>
            <a:r>
              <a:rPr lang="en-US" sz="2800" kern="1200">
                <a:solidFill>
                  <a:srgbClr val="FFFFFF"/>
                </a:solidFill>
                <a:latin typeface="+mj-lt"/>
                <a:ea typeface="+mj-ea"/>
                <a:cs typeface="+mj-cs"/>
              </a:rPr>
              <a:t>Considering Staff</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82BF1433-0513-4B4D-A935-A14CE2A35EA2}"/>
              </a:ext>
            </a:extLst>
          </p:cNvPr>
          <p:cNvSpPr txBox="1"/>
          <p:nvPr/>
        </p:nvSpPr>
        <p:spPr>
          <a:xfrm>
            <a:off x="3335481" y="443508"/>
            <a:ext cx="5179868" cy="4189214"/>
          </a:xfrm>
          <a:prstGeom prst="rect">
            <a:avLst/>
          </a:prstGeom>
        </p:spPr>
        <p:txBody>
          <a:bodyPr vert="horz" lIns="91440" tIns="45720" rIns="91440" bIns="45720" rtlCol="0" anchor="ctr">
            <a:normAutofit/>
          </a:bodyPr>
          <a:lstStyle/>
          <a:p>
            <a:pPr defTabSz="914400">
              <a:lnSpc>
                <a:spcPct val="90000"/>
              </a:lnSpc>
              <a:spcAft>
                <a:spcPts val="600"/>
              </a:spcAft>
            </a:pPr>
            <a:r>
              <a:rPr lang="en-US" sz="1500" dirty="0"/>
              <a:t>“Support familiar struggling to survive. Support teachers who are solo and teaching over 100 students a day. Find parents + grandparents who need work + train them to be literacy coaches + math coaches.”</a:t>
            </a:r>
          </a:p>
          <a:p>
            <a:pPr indent="-228600" defTabSz="914400">
              <a:lnSpc>
                <a:spcPct val="90000"/>
              </a:lnSpc>
              <a:spcAft>
                <a:spcPts val="600"/>
              </a:spcAft>
              <a:buFont typeface="Arial" panose="020B0604020202020204" pitchFamily="34" charset="0"/>
              <a:buChar char="•"/>
            </a:pPr>
            <a:endParaRPr lang="en-US" sz="1500" dirty="0"/>
          </a:p>
          <a:p>
            <a:pPr defTabSz="914400">
              <a:lnSpc>
                <a:spcPct val="90000"/>
              </a:lnSpc>
              <a:spcAft>
                <a:spcPts val="600"/>
              </a:spcAft>
            </a:pPr>
            <a:r>
              <a:rPr lang="en-US" sz="1500" dirty="0"/>
              <a:t>“Wondering if there should be an outreach effort to engage more staff with the PTA? As a staff member with no kids at Drew, I haven't really heard about what the PTA does aside from the kind tokens of appreciation, but would be curious to learn more. “</a:t>
            </a:r>
          </a:p>
          <a:p>
            <a:pPr indent="-228600" defTabSz="914400">
              <a:lnSpc>
                <a:spcPct val="90000"/>
              </a:lnSpc>
              <a:spcAft>
                <a:spcPts val="600"/>
              </a:spcAft>
              <a:buFont typeface="Arial" panose="020B0604020202020204" pitchFamily="34" charset="0"/>
              <a:buChar char="•"/>
            </a:pPr>
            <a:endParaRPr lang="en-US" sz="1500" dirty="0"/>
          </a:p>
          <a:p>
            <a:pPr defTabSz="914400">
              <a:lnSpc>
                <a:spcPct val="90000"/>
              </a:lnSpc>
              <a:spcAft>
                <a:spcPts val="600"/>
              </a:spcAft>
            </a:pPr>
            <a:r>
              <a:rPr lang="en-US" sz="1500" dirty="0"/>
              <a:t>”The PTA in its current incarnation feels really divested of power in the school community as far as engaging in activities that address unique challenges of Drew.  There also seems to be limited engagement from staff — how can PTA evolve in a way that feels more collaborative with teachers?” </a:t>
            </a:r>
          </a:p>
          <a:p>
            <a:pPr indent="-228600" defTabSz="914400">
              <a:lnSpc>
                <a:spcPct val="90000"/>
              </a:lnSpc>
              <a:spcAft>
                <a:spcPts val="600"/>
              </a:spcAft>
              <a:buFont typeface="Arial" panose="020B0604020202020204" pitchFamily="34" charset="0"/>
              <a:buChar char="•"/>
            </a:pPr>
            <a:endParaRPr lang="en-US" sz="1500" dirty="0"/>
          </a:p>
          <a:p>
            <a:pPr indent="-228600" defTabSz="9144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452050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0"/>
            <a:ext cx="851299"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F7ABC953-C127-DE44-B32C-367DC3A0B4A6}"/>
              </a:ext>
            </a:extLst>
          </p:cNvPr>
          <p:cNvSpPr txBox="1"/>
          <p:nvPr/>
        </p:nvSpPr>
        <p:spPr>
          <a:xfrm>
            <a:off x="596595" y="358498"/>
            <a:ext cx="4168866" cy="3263504"/>
          </a:xfrm>
          <a:prstGeom prst="rect">
            <a:avLst/>
          </a:prstGeom>
        </p:spPr>
        <p:txBody>
          <a:bodyPr vert="horz" lIns="91440" tIns="45720" rIns="91440" bIns="45720" rtlCol="0">
            <a:noAutofit/>
          </a:bodyPr>
          <a:lstStyle/>
          <a:p>
            <a:pPr defTabSz="914400">
              <a:lnSpc>
                <a:spcPct val="90000"/>
              </a:lnSpc>
              <a:spcAft>
                <a:spcPts val="600"/>
              </a:spcAft>
            </a:pPr>
            <a:r>
              <a:rPr lang="en-US" sz="1400" dirty="0"/>
              <a:t>“Opportunities to participate and evaluate equity and fairness in all policies, communicating information about PTA meetings or school board meetings and and ways to allow our voices to be heard. I only hear about the fun stuff like decorating the side walks or park play dates but want to be involved in every aspect, particularly things that impact our children and their diverse experiences.” </a:t>
            </a:r>
          </a:p>
          <a:p>
            <a:pPr defTabSz="914400">
              <a:lnSpc>
                <a:spcPct val="90000"/>
              </a:lnSpc>
              <a:spcAft>
                <a:spcPts val="600"/>
              </a:spcAft>
            </a:pPr>
            <a:endParaRPr lang="en-US" sz="1400" dirty="0"/>
          </a:p>
          <a:p>
            <a:pPr defTabSz="914400">
              <a:lnSpc>
                <a:spcPct val="90000"/>
              </a:lnSpc>
              <a:spcAft>
                <a:spcPts val="600"/>
              </a:spcAft>
            </a:pPr>
            <a:r>
              <a:rPr lang="en-US" sz="1400" dirty="0"/>
              <a:t>“Supporting culture and equity by promoting school-home communication and staff/family collaboration. The PTA creates a feedback loop so staff can understand how the program is working and how it needs to be adjusted. Issues [of] equity and culture are best measured by feedback from families and students. That feedback is missing. The PTA can provide that voice and advocacy for families/students and protect them from the blowback of the staff and admin.” </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1968359"/>
            <a:ext cx="609320" cy="609320"/>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84313" y="913898"/>
            <a:ext cx="17907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163244"/>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998679"/>
            <a:ext cx="0" cy="119828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3084060"/>
            <a:ext cx="889838" cy="1328738"/>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3108841"/>
            <a:ext cx="3062574"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3722002"/>
            <a:ext cx="1982514" cy="1421498"/>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10A8AA-7658-134F-8B5E-8D410D2DA737}"/>
              </a:ext>
            </a:extLst>
          </p:cNvPr>
          <p:cNvSpPr txBox="1"/>
          <p:nvPr/>
        </p:nvSpPr>
        <p:spPr>
          <a:xfrm rot="19836265">
            <a:off x="5028738" y="781629"/>
            <a:ext cx="2336130" cy="461665"/>
          </a:xfrm>
          <a:prstGeom prst="rect">
            <a:avLst/>
          </a:prstGeom>
          <a:noFill/>
        </p:spPr>
        <p:txBody>
          <a:bodyPr wrap="square" rtlCol="0">
            <a:spAutoFit/>
          </a:bodyPr>
          <a:lstStyle/>
          <a:p>
            <a:r>
              <a:rPr lang="en-US" sz="2400" dirty="0"/>
              <a:t>Considering</a:t>
            </a:r>
          </a:p>
        </p:txBody>
      </p:sp>
      <p:sp>
        <p:nvSpPr>
          <p:cNvPr id="15" name="TextBox 14">
            <a:extLst>
              <a:ext uri="{FF2B5EF4-FFF2-40B4-BE49-F238E27FC236}">
                <a16:creationId xmlns:a16="http://schemas.microsoft.com/office/drawing/2014/main" id="{3F0BB7BE-F938-A64E-8642-26BF68404DFC}"/>
              </a:ext>
            </a:extLst>
          </p:cNvPr>
          <p:cNvSpPr txBox="1"/>
          <p:nvPr/>
        </p:nvSpPr>
        <p:spPr>
          <a:xfrm rot="3324018">
            <a:off x="5495696" y="2340918"/>
            <a:ext cx="2336130" cy="461665"/>
          </a:xfrm>
          <a:prstGeom prst="rect">
            <a:avLst/>
          </a:prstGeom>
          <a:noFill/>
        </p:spPr>
        <p:txBody>
          <a:bodyPr wrap="square" rtlCol="0">
            <a:spAutoFit/>
          </a:bodyPr>
          <a:lstStyle/>
          <a:p>
            <a:r>
              <a:rPr lang="en-US" sz="2400" dirty="0"/>
              <a:t>Equity</a:t>
            </a:r>
          </a:p>
        </p:txBody>
      </p:sp>
    </p:spTree>
    <p:extLst>
      <p:ext uri="{BB962C8B-B14F-4D97-AF65-F5344CB8AC3E}">
        <p14:creationId xmlns:p14="http://schemas.microsoft.com/office/powerpoint/2010/main" val="1652639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261850" y="242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ea typeface="Comfortaa"/>
                <a:cs typeface="Comfortaa"/>
                <a:sym typeface="Comfortaa"/>
              </a:rPr>
              <a:t>13) Sample Programs for Drew?</a:t>
            </a:r>
            <a:endParaRPr dirty="0">
              <a:ea typeface="Comfortaa"/>
              <a:cs typeface="Comfortaa"/>
              <a:sym typeface="Comfortaa"/>
            </a:endParaRPr>
          </a:p>
        </p:txBody>
      </p:sp>
      <p:pic>
        <p:nvPicPr>
          <p:cNvPr id="162" name="Google Shape;162;p30"/>
          <p:cNvPicPr preferRelativeResize="0"/>
          <p:nvPr/>
        </p:nvPicPr>
        <p:blipFill>
          <a:blip r:embed="rId3">
            <a:alphaModFix/>
          </a:blip>
          <a:stretch>
            <a:fillRect/>
          </a:stretch>
        </p:blipFill>
        <p:spPr>
          <a:xfrm>
            <a:off x="152400" y="967550"/>
            <a:ext cx="8839201" cy="381241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B463-90A1-D449-8126-D1A4813135CB}"/>
              </a:ext>
            </a:extLst>
          </p:cNvPr>
          <p:cNvSpPr>
            <a:spLocks noGrp="1"/>
          </p:cNvSpPr>
          <p:nvPr>
            <p:ph type="title"/>
          </p:nvPr>
        </p:nvSpPr>
        <p:spPr>
          <a:xfrm>
            <a:off x="311700" y="346171"/>
            <a:ext cx="8520600" cy="572700"/>
          </a:xfrm>
        </p:spPr>
        <p:txBody>
          <a:bodyPr>
            <a:normAutofit fontScale="90000"/>
          </a:bodyPr>
          <a:lstStyle/>
          <a:p>
            <a:r>
              <a:rPr lang="en-US" dirty="0"/>
              <a:t>Recommended Initiatives</a:t>
            </a:r>
          </a:p>
        </p:txBody>
      </p:sp>
      <p:sp>
        <p:nvSpPr>
          <p:cNvPr id="3" name="Text Placeholder 2">
            <a:extLst>
              <a:ext uri="{FF2B5EF4-FFF2-40B4-BE49-F238E27FC236}">
                <a16:creationId xmlns:a16="http://schemas.microsoft.com/office/drawing/2014/main" id="{70DD718F-2371-494F-A54A-73FA0A5F5A87}"/>
              </a:ext>
            </a:extLst>
          </p:cNvPr>
          <p:cNvSpPr>
            <a:spLocks noGrp="1"/>
          </p:cNvSpPr>
          <p:nvPr>
            <p:ph type="body" idx="1"/>
          </p:nvPr>
        </p:nvSpPr>
        <p:spPr>
          <a:xfrm>
            <a:off x="311700" y="1473750"/>
            <a:ext cx="3999900" cy="3416400"/>
          </a:xfrm>
        </p:spPr>
        <p:txBody>
          <a:bodyPr>
            <a:normAutofit fontScale="92500" lnSpcReduction="10000"/>
          </a:bodyPr>
          <a:lstStyle/>
          <a:p>
            <a:r>
              <a:rPr lang="en-US" dirty="0"/>
              <a:t>Speaker Series</a:t>
            </a:r>
          </a:p>
          <a:p>
            <a:r>
              <a:rPr lang="en-US" dirty="0"/>
              <a:t>Safe Routes to School</a:t>
            </a:r>
          </a:p>
          <a:p>
            <a:r>
              <a:rPr lang="en-US" dirty="0"/>
              <a:t>Local Business Mentorship Program</a:t>
            </a:r>
          </a:p>
          <a:p>
            <a:r>
              <a:rPr lang="en-US" dirty="0"/>
              <a:t>Parent/Guardian Tutoring Program</a:t>
            </a:r>
          </a:p>
          <a:p>
            <a:r>
              <a:rPr lang="en-US" dirty="0"/>
              <a:t>Family Members as In-Class Volunteers</a:t>
            </a:r>
          </a:p>
          <a:p>
            <a:r>
              <a:rPr lang="en-US" dirty="0"/>
              <a:t>New Family Onboarding—Returning Family ”adopts” a New Family</a:t>
            </a:r>
          </a:p>
          <a:p>
            <a:r>
              <a:rPr lang="en-US" dirty="0"/>
              <a:t>Grade Level Social Events</a:t>
            </a:r>
          </a:p>
          <a:p>
            <a:r>
              <a:rPr lang="en-US" dirty="0"/>
              <a:t>“Room Parents” for 6</a:t>
            </a:r>
            <a:r>
              <a:rPr lang="en-US" baseline="30000" dirty="0"/>
              <a:t>th</a:t>
            </a:r>
            <a:r>
              <a:rPr lang="en-US" dirty="0"/>
              <a:t>-12</a:t>
            </a:r>
            <a:r>
              <a:rPr lang="en-US" baseline="30000" dirty="0"/>
              <a:t>th</a:t>
            </a:r>
            <a:r>
              <a:rPr lang="en-US" dirty="0"/>
              <a:t> grades</a:t>
            </a:r>
          </a:p>
          <a:p>
            <a:r>
              <a:rPr lang="en-US" dirty="0"/>
              <a:t>Teacher-led monthly workshops</a:t>
            </a:r>
          </a:p>
          <a:p>
            <a:r>
              <a:rPr lang="en-US" dirty="0"/>
              <a:t>Speaker series with facilitated discussions (”chat and chew”)</a:t>
            </a:r>
          </a:p>
          <a:p>
            <a:r>
              <a:rPr lang="en-US" dirty="0"/>
              <a:t>Community Service bank/facilitated community service </a:t>
            </a:r>
            <a:r>
              <a:rPr lang="en-US" dirty="0" err="1"/>
              <a:t>opps</a:t>
            </a:r>
            <a:r>
              <a:rPr lang="en-US" dirty="0"/>
              <a:t> for students and families</a:t>
            </a:r>
          </a:p>
          <a:p>
            <a:r>
              <a:rPr lang="en-US" dirty="0"/>
              <a:t>Foundation for increased/improved school technology</a:t>
            </a:r>
          </a:p>
          <a:p>
            <a:r>
              <a:rPr lang="en-US" dirty="0"/>
              <a:t>Advocacy for revised lottery process for the school</a:t>
            </a:r>
          </a:p>
          <a:p>
            <a:r>
              <a:rPr lang="en-US" dirty="0"/>
              <a:t>Parent rep to school board</a:t>
            </a:r>
          </a:p>
        </p:txBody>
      </p:sp>
      <p:sp>
        <p:nvSpPr>
          <p:cNvPr id="4" name="Text Placeholder 3">
            <a:extLst>
              <a:ext uri="{FF2B5EF4-FFF2-40B4-BE49-F238E27FC236}">
                <a16:creationId xmlns:a16="http://schemas.microsoft.com/office/drawing/2014/main" id="{E96C620D-B0A4-F347-9870-0A6512FF3461}"/>
              </a:ext>
            </a:extLst>
          </p:cNvPr>
          <p:cNvSpPr>
            <a:spLocks noGrp="1"/>
          </p:cNvSpPr>
          <p:nvPr>
            <p:ph type="body" idx="2"/>
          </p:nvPr>
        </p:nvSpPr>
        <p:spPr>
          <a:xfrm>
            <a:off x="4832400" y="1473750"/>
            <a:ext cx="3999900" cy="3416400"/>
          </a:xfrm>
        </p:spPr>
        <p:txBody>
          <a:bodyPr>
            <a:normAutofit fontScale="92500"/>
          </a:bodyPr>
          <a:lstStyle/>
          <a:p>
            <a:r>
              <a:rPr lang="en-US" dirty="0"/>
              <a:t>Uniform clothes closet</a:t>
            </a:r>
          </a:p>
          <a:p>
            <a:r>
              <a:rPr lang="en-US" dirty="0"/>
              <a:t>Resources for families in need</a:t>
            </a:r>
          </a:p>
          <a:p>
            <a:r>
              <a:rPr lang="en-US" dirty="0"/>
              <a:t>Supplies for classrooms</a:t>
            </a:r>
          </a:p>
          <a:p>
            <a:r>
              <a:rPr lang="en-US" dirty="0"/>
              <a:t>Funding for arts classrooms</a:t>
            </a:r>
          </a:p>
          <a:p>
            <a:r>
              <a:rPr lang="en-US" dirty="0"/>
              <a:t>Funding for arts and sports programs</a:t>
            </a:r>
          </a:p>
          <a:p>
            <a:r>
              <a:rPr lang="en-US" dirty="0"/>
              <a:t>Free PTA membership for all</a:t>
            </a:r>
          </a:p>
          <a:p>
            <a:r>
              <a:rPr lang="en-US" dirty="0"/>
              <a:t>Holiday multi-cultural celebration</a:t>
            </a:r>
          </a:p>
          <a:p>
            <a:r>
              <a:rPr lang="en-US" dirty="0"/>
              <a:t>Monthly cultural awareness assemblies/events</a:t>
            </a:r>
          </a:p>
          <a:p>
            <a:r>
              <a:rPr lang="en-US" dirty="0"/>
              <a:t>Monthly community town hall</a:t>
            </a:r>
          </a:p>
          <a:p>
            <a:r>
              <a:rPr lang="en-US" dirty="0"/>
              <a:t>Annual social events calendar for families</a:t>
            </a:r>
          </a:p>
          <a:p>
            <a:r>
              <a:rPr lang="en-US" dirty="0"/>
              <a:t>Social events by zip code/neighborhood</a:t>
            </a:r>
          </a:p>
          <a:p>
            <a:r>
              <a:rPr lang="en-US" dirty="0"/>
              <a:t>Family support groups by special interest</a:t>
            </a:r>
          </a:p>
          <a:p>
            <a:r>
              <a:rPr lang="en-US" dirty="0"/>
              <a:t>Family resource/skills list for the school to utilize</a:t>
            </a:r>
          </a:p>
          <a:p>
            <a:r>
              <a:rPr lang="en-US" dirty="0"/>
              <a:t>Train caregivers to be paid content tutors</a:t>
            </a:r>
          </a:p>
          <a:p>
            <a:r>
              <a:rPr lang="en-US" dirty="0"/>
              <a:t>Wellness initiatives for teachers/staff</a:t>
            </a:r>
          </a:p>
          <a:p>
            <a:endParaRPr lang="en-US" dirty="0"/>
          </a:p>
        </p:txBody>
      </p:sp>
    </p:spTree>
    <p:extLst>
      <p:ext uri="{BB962C8B-B14F-4D97-AF65-F5344CB8AC3E}">
        <p14:creationId xmlns:p14="http://schemas.microsoft.com/office/powerpoint/2010/main" val="689744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0375" y="815552"/>
            <a:ext cx="6143625" cy="4327948"/>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D805F80-2804-704E-BD85-BCAAA022BACE}"/>
              </a:ext>
            </a:extLst>
          </p:cNvPr>
          <p:cNvSpPr>
            <a:spLocks noGrp="1"/>
          </p:cNvSpPr>
          <p:nvPr>
            <p:ph type="title"/>
          </p:nvPr>
        </p:nvSpPr>
        <p:spPr>
          <a:xfrm>
            <a:off x="3820140" y="2058496"/>
            <a:ext cx="4942280" cy="1790700"/>
          </a:xfrm>
        </p:spPr>
        <p:txBody>
          <a:bodyPr vert="horz" lIns="91440" tIns="45720" rIns="91440" bIns="45720" rtlCol="0" anchor="b">
            <a:normAutofit/>
          </a:bodyPr>
          <a:lstStyle/>
          <a:p>
            <a:pPr algn="r" defTabSz="914400"/>
            <a:r>
              <a:rPr lang="en-US" sz="6000" dirty="0">
                <a:solidFill>
                  <a:srgbClr val="FFFFFF"/>
                </a:solidFill>
              </a:rPr>
              <a:t>Trends in Data</a:t>
            </a:r>
            <a:endParaRPr lang="en-US" sz="6000" kern="1200" dirty="0">
              <a:solidFill>
                <a:srgbClr val="FFFFFF"/>
              </a:solidFill>
              <a:latin typeface="+mj-lt"/>
              <a:ea typeface="+mj-ea"/>
              <a:cs typeface="+mj-cs"/>
            </a:endParaRPr>
          </a:p>
        </p:txBody>
      </p:sp>
      <p:cxnSp>
        <p:nvCxnSpPr>
          <p:cNvPr id="15" name="Straight Connector 14">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680" y="137949"/>
            <a:ext cx="0" cy="119828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69261" y="0"/>
            <a:ext cx="1709806" cy="950839"/>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0"/>
            <a:ext cx="851299"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val 20">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783" y="386173"/>
            <a:ext cx="1795013" cy="17463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212305"/>
            <a:ext cx="889838" cy="1328737"/>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5" name="Arc 24">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54762" y="315257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810612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1359CD-9FB9-804C-9FA0-2FC5A21741A0}"/>
              </a:ext>
            </a:extLst>
          </p:cNvPr>
          <p:cNvSpPr>
            <a:spLocks noGrp="1"/>
          </p:cNvSpPr>
          <p:nvPr>
            <p:ph type="title"/>
          </p:nvPr>
        </p:nvSpPr>
        <p:spPr/>
        <p:txBody>
          <a:bodyPr>
            <a:normAutofit fontScale="90000"/>
          </a:bodyPr>
          <a:lstStyle/>
          <a:p>
            <a:r>
              <a:rPr lang="en-US" dirty="0"/>
              <a:t>Area of Focus: Engaging Diverse Families</a:t>
            </a:r>
          </a:p>
        </p:txBody>
      </p:sp>
      <p:sp>
        <p:nvSpPr>
          <p:cNvPr id="6" name="Content Placeholder 5">
            <a:extLst>
              <a:ext uri="{FF2B5EF4-FFF2-40B4-BE49-F238E27FC236}">
                <a16:creationId xmlns:a16="http://schemas.microsoft.com/office/drawing/2014/main" id="{77C9CE44-1812-734A-B4DA-8CE4C00FDB93}"/>
              </a:ext>
            </a:extLst>
          </p:cNvPr>
          <p:cNvSpPr>
            <a:spLocks noGrp="1"/>
          </p:cNvSpPr>
          <p:nvPr>
            <p:ph idx="1"/>
          </p:nvPr>
        </p:nvSpPr>
        <p:spPr/>
        <p:txBody>
          <a:bodyPr>
            <a:normAutofit fontScale="70000" lnSpcReduction="20000"/>
          </a:bodyPr>
          <a:lstStyle/>
          <a:p>
            <a:pPr marL="139700" indent="0">
              <a:buNone/>
            </a:pPr>
            <a:r>
              <a:rPr lang="en-US" i="1" dirty="0"/>
              <a:t>Theory of Change: Improved communication, intentional outreach to under-represented families, greater visibility/recruitment of existing membership, and reorganization of opportunities that resonate with under-represented families will increase diversity of membership/leadership</a:t>
            </a:r>
          </a:p>
          <a:p>
            <a:pPr marL="139700" indent="0">
              <a:buNone/>
            </a:pPr>
            <a:endParaRPr lang="en-US" i="1" dirty="0"/>
          </a:p>
          <a:p>
            <a:pPr marL="139700" indent="0">
              <a:buNone/>
            </a:pPr>
            <a:r>
              <a:rPr lang="en-US" i="1" dirty="0"/>
              <a:t>Possible strategies:</a:t>
            </a:r>
          </a:p>
          <a:p>
            <a:r>
              <a:rPr lang="en-US" dirty="0"/>
              <a:t>Communication (see communication focus area)</a:t>
            </a:r>
          </a:p>
          <a:p>
            <a:r>
              <a:rPr lang="en-US" dirty="0"/>
              <a:t>New committees and focus areas to grow purview (provide opportunities to engage beyond event planning, fundraising--criticism of current opportunities)</a:t>
            </a:r>
          </a:p>
          <a:p>
            <a:r>
              <a:rPr lang="en-US" dirty="0"/>
              <a:t>Structure, systems (record keeping, timelines) to support new member onboarding—systems in place to capture committee roles, processes, so onboarding is less of a “hand-off” reliant upon two individuals</a:t>
            </a:r>
          </a:p>
          <a:p>
            <a:r>
              <a:rPr lang="en-US" dirty="0"/>
              <a:t>Regular, frequent advertisement of engagement opportunities and means to advocate for new initiatives, start committees, etc.</a:t>
            </a:r>
          </a:p>
        </p:txBody>
      </p:sp>
    </p:spTree>
    <p:extLst>
      <p:ext uri="{BB962C8B-B14F-4D97-AF65-F5344CB8AC3E}">
        <p14:creationId xmlns:p14="http://schemas.microsoft.com/office/powerpoint/2010/main" val="2172377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839273"/>
            <a:ext cx="3464954" cy="3464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3165F-8AE6-D744-8B2E-B779AE8D2980}"/>
              </a:ext>
            </a:extLst>
          </p:cNvPr>
          <p:cNvSpPr>
            <a:spLocks noGrp="1"/>
          </p:cNvSpPr>
          <p:nvPr>
            <p:ph type="title"/>
          </p:nvPr>
        </p:nvSpPr>
        <p:spPr>
          <a:xfrm>
            <a:off x="878305" y="1047514"/>
            <a:ext cx="2430380" cy="3048471"/>
          </a:xfrm>
        </p:spPr>
        <p:txBody>
          <a:bodyPr vert="horz" lIns="91440" tIns="45720" rIns="91440" bIns="45720" rtlCol="0" anchor="ctr">
            <a:normAutofit/>
          </a:bodyPr>
          <a:lstStyle/>
          <a:p>
            <a:pPr defTabSz="914400">
              <a:spcBef>
                <a:spcPct val="0"/>
              </a:spcBef>
            </a:pPr>
            <a:r>
              <a:rPr lang="en-US" sz="3100" kern="1200" dirty="0">
                <a:solidFill>
                  <a:srgbClr val="FFFFFF"/>
                </a:solidFill>
                <a:latin typeface="+mj-lt"/>
                <a:ea typeface="+mj-ea"/>
                <a:cs typeface="+mj-cs"/>
              </a:rPr>
              <a:t>Trends: Challenges to Resolve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705861"/>
            <a:ext cx="2240924" cy="2240924"/>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3585744"/>
            <a:ext cx="409575" cy="409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E4B7C423-E719-FB4E-9385-32F787F26840}"/>
              </a:ext>
            </a:extLst>
          </p:cNvPr>
          <p:cNvSpPr>
            <a:spLocks noGrp="1"/>
          </p:cNvSpPr>
          <p:nvPr>
            <p:ph type="body" idx="1"/>
          </p:nvPr>
        </p:nvSpPr>
        <p:spPr>
          <a:xfrm>
            <a:off x="4027614" y="1144524"/>
            <a:ext cx="4152298" cy="3702141"/>
          </a:xfrm>
        </p:spPr>
        <p:txBody>
          <a:bodyPr vert="horz" lIns="91440" tIns="45720" rIns="91440" bIns="45720" rtlCol="0">
            <a:normAutofit fontScale="92500" lnSpcReduction="10000"/>
          </a:bodyPr>
          <a:lstStyle/>
          <a:p>
            <a:pPr indent="-228600" defTabSz="914400">
              <a:spcAft>
                <a:spcPts val="600"/>
              </a:spcAft>
              <a:buFont typeface="Arial" panose="020B0604020202020204" pitchFamily="34" charset="0"/>
              <a:buChar char="•"/>
            </a:pPr>
            <a:r>
              <a:rPr lang="en-US" sz="1300" b="1" dirty="0"/>
              <a:t>Conflating school challenges with PTA</a:t>
            </a:r>
            <a:r>
              <a:rPr lang="en-US" sz="1300" dirty="0"/>
              <a:t>: “The communication process could perhaps use some fine tuning. Families are using Google classroom, Apex, Georgia Virtual, </a:t>
            </a:r>
            <a:r>
              <a:rPr lang="en-US" sz="1300" dirty="0" err="1"/>
              <a:t>RemindMe</a:t>
            </a:r>
            <a:r>
              <a:rPr lang="en-US" sz="1300" dirty="0"/>
              <a:t>, blogs and emails. It’ becomes a bit overwhelming and still things fall through the cracks.”</a:t>
            </a:r>
          </a:p>
          <a:p>
            <a:pPr indent="-228600" defTabSz="914400">
              <a:spcAft>
                <a:spcPts val="600"/>
              </a:spcAft>
              <a:buFont typeface="Arial" panose="020B0604020202020204" pitchFamily="34" charset="0"/>
              <a:buChar char="•"/>
            </a:pPr>
            <a:r>
              <a:rPr lang="en-US" sz="1300" b="1" dirty="0"/>
              <a:t>PTA demographics: perceptions. recruitment challenges, and the implications on membership</a:t>
            </a:r>
            <a:r>
              <a:rPr lang="en-US" sz="1300" dirty="0"/>
              <a:t>: “Not have mainly white members.” “PTA membership should match the demographics of the school.”</a:t>
            </a:r>
            <a:endParaRPr lang="en-US" sz="1300" b="1" dirty="0"/>
          </a:p>
          <a:p>
            <a:pPr indent="-228600" defTabSz="914400">
              <a:spcAft>
                <a:spcPts val="600"/>
              </a:spcAft>
              <a:buFont typeface="Arial" panose="020B0604020202020204" pitchFamily="34" charset="0"/>
              <a:buChar char="•"/>
            </a:pPr>
            <a:r>
              <a:rPr lang="en-US" sz="1300" b="1" dirty="0"/>
              <a:t>Communication</a:t>
            </a:r>
            <a:r>
              <a:rPr lang="en-US" sz="1300" dirty="0"/>
              <a:t>: “Include timely notice  and a variety of correspondence regarding ways to get involved.”</a:t>
            </a:r>
          </a:p>
          <a:p>
            <a:pPr indent="-228600" defTabSz="914400">
              <a:spcAft>
                <a:spcPts val="600"/>
              </a:spcAft>
              <a:buFont typeface="Arial" panose="020B0604020202020204" pitchFamily="34" charset="0"/>
              <a:buChar char="•"/>
            </a:pPr>
            <a:r>
              <a:rPr lang="en-US" sz="1300" b="1" dirty="0"/>
              <a:t>Confusion about the PTA’s role</a:t>
            </a:r>
            <a:r>
              <a:rPr lang="en-US" sz="1300" dirty="0"/>
              <a:t>: Frustration for families who want support from the Eagle Tree, don’t believe athletics and enrichment is inclusive, or feel admin isn’t approachable is attributed to the PTA not doing their job. Gaps in equity and family voice--these are PAC, PEC, OF roles. The PTA’s role must be clearly defined. </a:t>
            </a:r>
          </a:p>
        </p:txBody>
      </p:sp>
    </p:spTree>
    <p:extLst>
      <p:ext uri="{BB962C8B-B14F-4D97-AF65-F5344CB8AC3E}">
        <p14:creationId xmlns:p14="http://schemas.microsoft.com/office/powerpoint/2010/main" val="90412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B98F1-5EBE-EE42-ABD5-D8827D0A7C3E}"/>
              </a:ext>
            </a:extLst>
          </p:cNvPr>
          <p:cNvSpPr>
            <a:spLocks noGrp="1"/>
          </p:cNvSpPr>
          <p:nvPr>
            <p:ph type="title"/>
          </p:nvPr>
        </p:nvSpPr>
        <p:spPr/>
        <p:txBody>
          <a:bodyPr>
            <a:normAutofit/>
          </a:bodyPr>
          <a:lstStyle/>
          <a:p>
            <a:r>
              <a:rPr lang="en-US" sz="3000" dirty="0">
                <a:solidFill>
                  <a:schemeClr val="tx2"/>
                </a:solidFill>
              </a:rPr>
              <a:t>Participant Data</a:t>
            </a:r>
          </a:p>
        </p:txBody>
      </p:sp>
      <p:sp>
        <p:nvSpPr>
          <p:cNvPr id="3" name="Content Placeholder 2">
            <a:extLst>
              <a:ext uri="{FF2B5EF4-FFF2-40B4-BE49-F238E27FC236}">
                <a16:creationId xmlns:a16="http://schemas.microsoft.com/office/drawing/2014/main" id="{C4836258-7A68-4946-BF23-FC46675673C2}"/>
              </a:ext>
            </a:extLst>
          </p:cNvPr>
          <p:cNvSpPr>
            <a:spLocks noGrp="1"/>
          </p:cNvSpPr>
          <p:nvPr>
            <p:ph sz="half" idx="1"/>
          </p:nvPr>
        </p:nvSpPr>
        <p:spPr/>
        <p:txBody>
          <a:bodyPr anchor="ctr">
            <a:normAutofit lnSpcReduction="10000"/>
          </a:bodyPr>
          <a:lstStyle/>
          <a:p>
            <a:r>
              <a:rPr lang="en-US" sz="1800" dirty="0"/>
              <a:t>216 participants</a:t>
            </a:r>
          </a:p>
          <a:p>
            <a:r>
              <a:rPr lang="en-US" sz="1800" dirty="0"/>
              <a:t>190 parents/caregivers</a:t>
            </a:r>
          </a:p>
          <a:p>
            <a:r>
              <a:rPr lang="en-US" sz="1800" dirty="0"/>
              <a:t>35 staff (29 instructional; 16 non-instructional)</a:t>
            </a:r>
          </a:p>
          <a:p>
            <a:r>
              <a:rPr lang="en-US" sz="1800" dirty="0"/>
              <a:t>17 staff members are also parents/caregivers</a:t>
            </a:r>
          </a:p>
          <a:p>
            <a:r>
              <a:rPr lang="en-US" sz="1800" dirty="0">
                <a:sym typeface="Comfortaa"/>
              </a:rPr>
              <a:t> 46% of participants identify as female;10% as male (42% did not provide gender)</a:t>
            </a:r>
          </a:p>
          <a:p>
            <a:r>
              <a:rPr lang="en-US" sz="1800" dirty="0">
                <a:sym typeface="Comfortaa"/>
              </a:rPr>
              <a:t>4% </a:t>
            </a:r>
            <a:r>
              <a:rPr lang="en-US" sz="1800" dirty="0"/>
              <a:t>identify as Hispanic, Latinx/e, and/or Puerto Rican</a:t>
            </a:r>
            <a:endParaRPr lang="en-US" sz="1800" dirty="0">
              <a:sym typeface="Comfortaa"/>
            </a:endParaRPr>
          </a:p>
          <a:p>
            <a:pPr marL="0" indent="0">
              <a:buNone/>
            </a:pPr>
            <a:endParaRPr lang="en-US" sz="1800" dirty="0"/>
          </a:p>
          <a:p>
            <a:endParaRPr lang="en-US" sz="1800" dirty="0"/>
          </a:p>
        </p:txBody>
      </p:sp>
      <p:graphicFrame>
        <p:nvGraphicFramePr>
          <p:cNvPr id="15" name="Content Placeholder 14">
            <a:extLst>
              <a:ext uri="{FF2B5EF4-FFF2-40B4-BE49-F238E27FC236}">
                <a16:creationId xmlns:a16="http://schemas.microsoft.com/office/drawing/2014/main" id="{20C8A3A3-E021-1244-BC54-F1758860F7EF}"/>
              </a:ext>
            </a:extLst>
          </p:cNvPr>
          <p:cNvGraphicFramePr>
            <a:graphicFrameLocks noGrp="1"/>
          </p:cNvGraphicFramePr>
          <p:nvPr>
            <p:ph sz="half" idx="2"/>
            <p:extLst>
              <p:ext uri="{D42A27DB-BD31-4B8C-83A1-F6EECF244321}">
                <p14:modId xmlns:p14="http://schemas.microsoft.com/office/powerpoint/2010/main" val="727278597"/>
              </p:ext>
            </p:extLst>
          </p:nvPr>
        </p:nvGraphicFramePr>
        <p:xfrm>
          <a:off x="3978876" y="273844"/>
          <a:ext cx="4942702" cy="435848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2D2EA21-24C3-3D4E-8601-41EAE1FE3C61}"/>
              </a:ext>
            </a:extLst>
          </p:cNvPr>
          <p:cNvSpPr txBox="1"/>
          <p:nvPr/>
        </p:nvSpPr>
        <p:spPr>
          <a:xfrm>
            <a:off x="5315712" y="4632325"/>
            <a:ext cx="3199638" cy="400110"/>
          </a:xfrm>
          <a:prstGeom prst="rect">
            <a:avLst/>
          </a:prstGeom>
          <a:noFill/>
        </p:spPr>
        <p:txBody>
          <a:bodyPr wrap="square" rtlCol="0">
            <a:spAutoFit/>
          </a:bodyPr>
          <a:lstStyle/>
          <a:p>
            <a:r>
              <a:rPr lang="en-US" sz="1000" dirty="0"/>
              <a:t>50% of total respondents did not provide racial identity.</a:t>
            </a:r>
          </a:p>
        </p:txBody>
      </p:sp>
    </p:spTree>
    <p:extLst>
      <p:ext uri="{BB962C8B-B14F-4D97-AF65-F5344CB8AC3E}">
        <p14:creationId xmlns:p14="http://schemas.microsoft.com/office/powerpoint/2010/main" val="1636988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839273"/>
            <a:ext cx="3464954" cy="3464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B5C76D-D241-8F43-9676-8578605F5FC8}"/>
              </a:ext>
            </a:extLst>
          </p:cNvPr>
          <p:cNvSpPr>
            <a:spLocks noGrp="1"/>
          </p:cNvSpPr>
          <p:nvPr>
            <p:ph type="title"/>
          </p:nvPr>
        </p:nvSpPr>
        <p:spPr>
          <a:xfrm>
            <a:off x="878305" y="1047514"/>
            <a:ext cx="2953540" cy="3048471"/>
          </a:xfrm>
        </p:spPr>
        <p:txBody>
          <a:bodyPr vert="horz" lIns="91440" tIns="45720" rIns="91440" bIns="45720" rtlCol="0" anchor="ctr">
            <a:normAutofit/>
          </a:bodyPr>
          <a:lstStyle/>
          <a:p>
            <a:pPr defTabSz="914400">
              <a:spcBef>
                <a:spcPct val="0"/>
              </a:spcBef>
            </a:pPr>
            <a:r>
              <a:rPr lang="en-US" sz="4400" kern="1200" dirty="0">
                <a:solidFill>
                  <a:srgbClr val="FFFFFF"/>
                </a:solidFill>
                <a:latin typeface="+mj-lt"/>
                <a:ea typeface="+mj-ea"/>
                <a:cs typeface="+mj-cs"/>
              </a:rPr>
              <a:t>Trends:  PTA Structures</a:t>
            </a:r>
          </a:p>
        </p:txBody>
      </p:sp>
      <p:sp>
        <p:nvSpPr>
          <p:cNvPr id="21" name="Arc 2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705861"/>
            <a:ext cx="2240924" cy="2240924"/>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3585744"/>
            <a:ext cx="409575" cy="409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2DDFE2EC-6CC4-2E4B-AFD1-279D705D5791}"/>
              </a:ext>
            </a:extLst>
          </p:cNvPr>
          <p:cNvSpPr>
            <a:spLocks noGrp="1"/>
          </p:cNvSpPr>
          <p:nvPr>
            <p:ph type="body" idx="1"/>
          </p:nvPr>
        </p:nvSpPr>
        <p:spPr>
          <a:xfrm>
            <a:off x="4027614" y="1144524"/>
            <a:ext cx="4152298" cy="2951461"/>
          </a:xfrm>
        </p:spPr>
        <p:txBody>
          <a:bodyPr vert="horz" lIns="91440" tIns="45720" rIns="91440" bIns="45720" rtlCol="0">
            <a:normAutofit/>
          </a:bodyPr>
          <a:lstStyle/>
          <a:p>
            <a:pPr indent="-228600" defTabSz="914400">
              <a:spcAft>
                <a:spcPts val="600"/>
              </a:spcAft>
              <a:buFont typeface="Arial" panose="020B0604020202020204" pitchFamily="34" charset="0"/>
              <a:buChar char="•"/>
            </a:pPr>
            <a:r>
              <a:rPr lang="en-US" sz="800"/>
              <a:t>The PTA needs more community voice to determine direction (better communication, more engagement, greater diversity)</a:t>
            </a:r>
          </a:p>
          <a:p>
            <a:pPr indent="-228600" defTabSz="914400">
              <a:spcAft>
                <a:spcPts val="600"/>
              </a:spcAft>
              <a:buFont typeface="Arial" panose="020B0604020202020204" pitchFamily="34" charset="0"/>
              <a:buChar char="•"/>
            </a:pPr>
            <a:r>
              <a:rPr lang="en-US" sz="800"/>
              <a:t>Partner with staff to understand their needs</a:t>
            </a:r>
          </a:p>
          <a:p>
            <a:pPr indent="-228600" defTabSz="914400">
              <a:spcAft>
                <a:spcPts val="600"/>
              </a:spcAft>
              <a:buFont typeface="Arial" panose="020B0604020202020204" pitchFamily="34" charset="0"/>
              <a:buChar char="•"/>
            </a:pPr>
            <a:r>
              <a:rPr lang="en-US" sz="800"/>
              <a:t>More engagement at JA/SAs to match engagement at EA</a:t>
            </a:r>
          </a:p>
          <a:p>
            <a:pPr indent="-228600" defTabSz="914400">
              <a:spcAft>
                <a:spcPts val="600"/>
              </a:spcAft>
              <a:buFont typeface="Arial" panose="020B0604020202020204" pitchFamily="34" charset="0"/>
              <a:buChar char="•"/>
            </a:pPr>
            <a:r>
              <a:rPr lang="en-US" sz="800"/>
              <a:t>Advocacy for curriculum and instruction, enrichment that is high-quality, equitable, representative (is this a PEC or PAC initiative?)</a:t>
            </a:r>
          </a:p>
          <a:p>
            <a:pPr indent="-228600" defTabSz="914400">
              <a:spcAft>
                <a:spcPts val="600"/>
              </a:spcAft>
              <a:buFont typeface="Arial" panose="020B0604020202020204" pitchFamily="34" charset="0"/>
              <a:buChar char="•"/>
            </a:pPr>
            <a:r>
              <a:rPr lang="en-US" sz="800"/>
              <a:t>The PTA’s leadership needs to match the demographics of the school</a:t>
            </a:r>
          </a:p>
          <a:p>
            <a:pPr indent="-228600" defTabSz="914400">
              <a:spcAft>
                <a:spcPts val="600"/>
              </a:spcAft>
              <a:buFont typeface="Arial" panose="020B0604020202020204" pitchFamily="34" charset="0"/>
              <a:buChar char="•"/>
            </a:pPr>
            <a:r>
              <a:rPr lang="en-US" sz="800"/>
              <a:t>More frequent, regular, accessible communication and opportunities to engage</a:t>
            </a:r>
          </a:p>
          <a:p>
            <a:pPr indent="-228600" defTabSz="914400">
              <a:spcAft>
                <a:spcPts val="600"/>
              </a:spcAft>
              <a:buFont typeface="Arial" panose="020B0604020202020204" pitchFamily="34" charset="0"/>
              <a:buChar char="•"/>
            </a:pPr>
            <a:r>
              <a:rPr lang="en-US" sz="800"/>
              <a:t>More social activities for students at each grade level (is this a school initiative?)</a:t>
            </a:r>
          </a:p>
          <a:p>
            <a:pPr indent="-228600" defTabSz="914400">
              <a:spcAft>
                <a:spcPts val="600"/>
              </a:spcAft>
              <a:buFont typeface="Arial" panose="020B0604020202020204" pitchFamily="34" charset="0"/>
              <a:buChar char="•"/>
            </a:pPr>
            <a:r>
              <a:rPr lang="en-US" sz="800"/>
              <a:t>Regular, predictable calendar of events to plan volunteerism and participation</a:t>
            </a:r>
          </a:p>
          <a:p>
            <a:pPr indent="-228600" defTabSz="914400">
              <a:spcAft>
                <a:spcPts val="600"/>
              </a:spcAft>
              <a:buFont typeface="Arial" panose="020B0604020202020204" pitchFamily="34" charset="0"/>
              <a:buChar char="•"/>
            </a:pPr>
            <a:r>
              <a:rPr lang="en-US" sz="800"/>
              <a:t>Regular, predictable means of communication (where to find things, how to reach people) so we know what is happening, who to contact, and PTA communication is aligned to that of the school</a:t>
            </a:r>
          </a:p>
          <a:p>
            <a:pPr indent="-228600" defTabSz="914400">
              <a:spcAft>
                <a:spcPts val="600"/>
              </a:spcAft>
              <a:buFont typeface="Arial" panose="020B0604020202020204" pitchFamily="34" charset="0"/>
              <a:buChar char="•"/>
            </a:pPr>
            <a:r>
              <a:rPr lang="en-US" sz="800"/>
              <a:t>Community skills/resource list</a:t>
            </a:r>
          </a:p>
          <a:p>
            <a:pPr indent="-228600" defTabSz="914400">
              <a:spcAft>
                <a:spcPts val="600"/>
              </a:spcAft>
              <a:buFont typeface="Arial" panose="020B0604020202020204" pitchFamily="34" charset="0"/>
              <a:buChar char="•"/>
            </a:pPr>
            <a:r>
              <a:rPr lang="en-US" sz="800"/>
              <a:t>Amplify Black voices</a:t>
            </a:r>
          </a:p>
        </p:txBody>
      </p:sp>
    </p:spTree>
    <p:extLst>
      <p:ext uri="{BB962C8B-B14F-4D97-AF65-F5344CB8AC3E}">
        <p14:creationId xmlns:p14="http://schemas.microsoft.com/office/powerpoint/2010/main" val="587247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839273"/>
            <a:ext cx="3464954" cy="3464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3DF9C7A-A672-F942-9E30-E601180E8A49}"/>
              </a:ext>
            </a:extLst>
          </p:cNvPr>
          <p:cNvSpPr>
            <a:spLocks noGrp="1"/>
          </p:cNvSpPr>
          <p:nvPr>
            <p:ph type="title"/>
          </p:nvPr>
        </p:nvSpPr>
        <p:spPr>
          <a:xfrm>
            <a:off x="878305" y="1047514"/>
            <a:ext cx="2430380" cy="3048471"/>
          </a:xfrm>
        </p:spPr>
        <p:txBody>
          <a:bodyPr>
            <a:normAutofit/>
          </a:bodyPr>
          <a:lstStyle/>
          <a:p>
            <a:r>
              <a:rPr lang="en-US" sz="3100" dirty="0">
                <a:solidFill>
                  <a:srgbClr val="FFFFFF"/>
                </a:solidFill>
              </a:rPr>
              <a:t>Trends: Committee Work</a:t>
            </a:r>
          </a:p>
        </p:txBody>
      </p:sp>
      <p:sp>
        <p:nvSpPr>
          <p:cNvPr id="34" name="Arc 33">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705861"/>
            <a:ext cx="2240924" cy="2240924"/>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3585744"/>
            <a:ext cx="409575" cy="409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4FCF3DCF-727C-4240-B7BC-54C202DA8606}"/>
              </a:ext>
            </a:extLst>
          </p:cNvPr>
          <p:cNvSpPr>
            <a:spLocks noGrp="1"/>
          </p:cNvSpPr>
          <p:nvPr>
            <p:ph idx="1"/>
          </p:nvPr>
        </p:nvSpPr>
        <p:spPr>
          <a:xfrm>
            <a:off x="4027613" y="1144524"/>
            <a:ext cx="4749495" cy="3798179"/>
          </a:xfrm>
        </p:spPr>
        <p:txBody>
          <a:bodyPr>
            <a:normAutofit fontScale="70000" lnSpcReduction="20000"/>
          </a:bodyPr>
          <a:lstStyle/>
          <a:p>
            <a:pPr indent="-228600" defTabSz="914400">
              <a:spcAft>
                <a:spcPts val="600"/>
              </a:spcAft>
            </a:pPr>
            <a:r>
              <a:rPr lang="en-US" sz="1400" dirty="0"/>
              <a:t>Staff appreciation/support </a:t>
            </a:r>
          </a:p>
          <a:p>
            <a:pPr indent="-228600" defTabSz="914400">
              <a:spcAft>
                <a:spcPts val="600"/>
              </a:spcAft>
            </a:pPr>
            <a:r>
              <a:rPr lang="en-US" sz="1400" dirty="0"/>
              <a:t>Creating space for families to volunteer and be engaged at school (parents/caregivers as volunteers)</a:t>
            </a:r>
          </a:p>
          <a:p>
            <a:pPr indent="-228600" defTabSz="914400">
              <a:spcAft>
                <a:spcPts val="600"/>
              </a:spcAft>
            </a:pPr>
            <a:r>
              <a:rPr lang="en-US" sz="1400" dirty="0"/>
              <a:t>Opportunities for families to connect and get to know each other (and the staff) outside of the classroom (social events, speaker series, support groups, facilitated discussions, etc.)</a:t>
            </a:r>
          </a:p>
          <a:p>
            <a:pPr indent="-228600" defTabSz="914400">
              <a:spcAft>
                <a:spcPts val="600"/>
              </a:spcAft>
            </a:pPr>
            <a:r>
              <a:rPr lang="en-US" sz="1400" dirty="0"/>
              <a:t>Campus safety (parking lot, weapons safety, playground, safe routes to schools)</a:t>
            </a:r>
          </a:p>
          <a:p>
            <a:pPr indent="-228600" defTabSz="914400">
              <a:spcAft>
                <a:spcPts val="600"/>
              </a:spcAft>
            </a:pPr>
            <a:r>
              <a:rPr lang="en-US" sz="1400" dirty="0"/>
              <a:t>Mentorship of new families by returning families—onboarding for new families and new family/returning family matching</a:t>
            </a:r>
          </a:p>
          <a:p>
            <a:pPr indent="-228600" defTabSz="914400">
              <a:spcAft>
                <a:spcPts val="600"/>
              </a:spcAft>
            </a:pPr>
            <a:r>
              <a:rPr lang="en-US" sz="1400" dirty="0"/>
              <a:t>Opportunities for students and families to engage in community service</a:t>
            </a:r>
          </a:p>
          <a:p>
            <a:pPr indent="-228600" defTabSz="914400">
              <a:spcAft>
                <a:spcPts val="600"/>
              </a:spcAft>
            </a:pPr>
            <a:r>
              <a:rPr lang="en-US" sz="1400" dirty="0"/>
              <a:t>PTA Teacher/Staff Committee to inform staff needs and drive staff programming/engagement</a:t>
            </a:r>
          </a:p>
          <a:p>
            <a:pPr indent="-228600" defTabSz="914400">
              <a:spcAft>
                <a:spcPts val="600"/>
              </a:spcAft>
            </a:pPr>
            <a:r>
              <a:rPr lang="en-US" sz="1400" dirty="0"/>
              <a:t>Means for PTA to collect family feedback and advocate on behalf of families to the administration for issues of concern to the community/inform policies and school structures</a:t>
            </a:r>
          </a:p>
          <a:p>
            <a:pPr indent="-228600" defTabSz="914400">
              <a:spcAft>
                <a:spcPts val="600"/>
              </a:spcAft>
            </a:pPr>
            <a:r>
              <a:rPr lang="en-US" sz="1400" dirty="0"/>
              <a:t>Communications committee to oversee distribution of information, regular updates, collection of feedback, ensure community inquiries are managed and directed to the right places (partner with school)</a:t>
            </a:r>
          </a:p>
          <a:p>
            <a:pPr indent="-228600" defTabSz="914400">
              <a:spcAft>
                <a:spcPts val="600"/>
              </a:spcAft>
            </a:pPr>
            <a:endParaRPr lang="en-US" sz="700" dirty="0"/>
          </a:p>
          <a:p>
            <a:pPr marL="0" indent="0" defTabSz="914400">
              <a:spcAft>
                <a:spcPts val="600"/>
              </a:spcAft>
              <a:buNone/>
            </a:pPr>
            <a:endParaRPr lang="en-US" sz="700" dirty="0"/>
          </a:p>
          <a:p>
            <a:pPr indent="-228600" defTabSz="914400">
              <a:spcAft>
                <a:spcPts val="600"/>
              </a:spcAft>
            </a:pPr>
            <a:endParaRPr lang="en-US" sz="700" dirty="0"/>
          </a:p>
          <a:p>
            <a:pPr indent="-228600" defTabSz="914400">
              <a:spcAft>
                <a:spcPts val="600"/>
              </a:spcAft>
            </a:pPr>
            <a:endParaRPr lang="en-US" sz="700" dirty="0"/>
          </a:p>
          <a:p>
            <a:pPr marL="457200" indent="-457200">
              <a:buFont typeface="+mj-lt"/>
              <a:buAutoNum type="arabicPeriod"/>
            </a:pPr>
            <a:endParaRPr lang="en-US" sz="700" dirty="0"/>
          </a:p>
        </p:txBody>
      </p:sp>
    </p:spTree>
    <p:extLst>
      <p:ext uri="{BB962C8B-B14F-4D97-AF65-F5344CB8AC3E}">
        <p14:creationId xmlns:p14="http://schemas.microsoft.com/office/powerpoint/2010/main" val="1988888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Freeform: Shape 136">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9352" y="4114800"/>
            <a:ext cx="2004648" cy="10287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a:extLst>
              <a:ext uri="{FF2B5EF4-FFF2-40B4-BE49-F238E27FC236}">
                <a16:creationId xmlns:a16="http://schemas.microsoft.com/office/drawing/2014/main" id="{39AB522E-3C23-D74C-8B30-B828F0DFA2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63" r="2" b="2"/>
          <a:stretch/>
        </p:blipFill>
        <p:spPr bwMode="auto">
          <a:xfrm>
            <a:off x="5198845" y="390561"/>
            <a:ext cx="2996923" cy="423284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39" name="Arc 138">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1537" y="487620"/>
            <a:ext cx="2240924"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384671-E42D-D744-AE11-9131345FEE52}"/>
              </a:ext>
            </a:extLst>
          </p:cNvPr>
          <p:cNvSpPr>
            <a:spLocks noGrp="1"/>
          </p:cNvSpPr>
          <p:nvPr>
            <p:ph type="title"/>
          </p:nvPr>
        </p:nvSpPr>
        <p:spPr>
          <a:xfrm>
            <a:off x="628650" y="359619"/>
            <a:ext cx="3943350" cy="994173"/>
          </a:xfrm>
        </p:spPr>
        <p:txBody>
          <a:bodyPr vert="horz" lIns="91440" tIns="45720" rIns="91440" bIns="45720" rtlCol="0" anchor="ctr">
            <a:normAutofit/>
          </a:bodyPr>
          <a:lstStyle/>
          <a:p>
            <a:pPr defTabSz="914400">
              <a:spcBef>
                <a:spcPct val="0"/>
              </a:spcBef>
            </a:pPr>
            <a:r>
              <a:rPr lang="en-US" sz="4400" kern="1200" dirty="0">
                <a:solidFill>
                  <a:schemeClr val="tx1"/>
                </a:solidFill>
                <a:latin typeface="+mj-lt"/>
                <a:ea typeface="+mj-ea"/>
                <a:cs typeface="+mj-cs"/>
              </a:rPr>
              <a:t>Consider</a:t>
            </a:r>
          </a:p>
        </p:txBody>
      </p:sp>
      <p:sp>
        <p:nvSpPr>
          <p:cNvPr id="3" name="Text Placeholder 2">
            <a:extLst>
              <a:ext uri="{FF2B5EF4-FFF2-40B4-BE49-F238E27FC236}">
                <a16:creationId xmlns:a16="http://schemas.microsoft.com/office/drawing/2014/main" id="{92E68B28-0B70-F44D-889A-3DB1B1AB7C09}"/>
              </a:ext>
            </a:extLst>
          </p:cNvPr>
          <p:cNvSpPr>
            <a:spLocks noGrp="1"/>
          </p:cNvSpPr>
          <p:nvPr>
            <p:ph type="body" idx="1"/>
          </p:nvPr>
        </p:nvSpPr>
        <p:spPr>
          <a:xfrm>
            <a:off x="406229" y="1473566"/>
            <a:ext cx="4968961" cy="3144390"/>
          </a:xfrm>
        </p:spPr>
        <p:txBody>
          <a:bodyPr vert="horz" lIns="91440" tIns="45720" rIns="91440" bIns="45720" rtlCol="0">
            <a:noAutofit/>
          </a:bodyPr>
          <a:lstStyle/>
          <a:p>
            <a:pPr indent="-228600" defTabSz="914400">
              <a:lnSpc>
                <a:spcPct val="100000"/>
              </a:lnSpc>
              <a:spcAft>
                <a:spcPts val="600"/>
              </a:spcAft>
              <a:buFont typeface="Arial" panose="020B0604020202020204" pitchFamily="34" charset="0"/>
              <a:buChar char="•"/>
            </a:pPr>
            <a:r>
              <a:rPr lang="en-US" sz="1600" dirty="0"/>
              <a:t>Where do we need support from admin, staff, other bodies?</a:t>
            </a:r>
          </a:p>
          <a:p>
            <a:pPr indent="-228600" defTabSz="914400">
              <a:lnSpc>
                <a:spcPct val="100000"/>
              </a:lnSpc>
              <a:spcAft>
                <a:spcPts val="600"/>
              </a:spcAft>
              <a:buFont typeface="Arial" panose="020B0604020202020204" pitchFamily="34" charset="0"/>
              <a:buChar char="•"/>
            </a:pPr>
            <a:r>
              <a:rPr lang="en-US" sz="1600" dirty="0"/>
              <a:t>What are longer-term goals that will take time?</a:t>
            </a:r>
          </a:p>
          <a:p>
            <a:pPr indent="-228600" defTabSz="914400">
              <a:lnSpc>
                <a:spcPct val="100000"/>
              </a:lnSpc>
              <a:spcAft>
                <a:spcPts val="600"/>
              </a:spcAft>
              <a:buFont typeface="Arial" panose="020B0604020202020204" pitchFamily="34" charset="0"/>
              <a:buChar char="•"/>
            </a:pPr>
            <a:r>
              <a:rPr lang="en-US" sz="1600" dirty="0"/>
              <a:t>Where can we get started with light lifts and quick fixes?</a:t>
            </a:r>
          </a:p>
          <a:p>
            <a:pPr indent="-228600" defTabSz="914400">
              <a:lnSpc>
                <a:spcPct val="100000"/>
              </a:lnSpc>
              <a:spcAft>
                <a:spcPts val="600"/>
              </a:spcAft>
              <a:buFont typeface="Arial" panose="020B0604020202020204" pitchFamily="34" charset="0"/>
              <a:buChar char="•"/>
            </a:pPr>
            <a:r>
              <a:rPr lang="en-US" sz="1600" dirty="0"/>
              <a:t>What are 2-3 activities that YOU are personally interested in engaging in?</a:t>
            </a:r>
          </a:p>
        </p:txBody>
      </p:sp>
    </p:spTree>
    <p:extLst>
      <p:ext uri="{BB962C8B-B14F-4D97-AF65-F5344CB8AC3E}">
        <p14:creationId xmlns:p14="http://schemas.microsoft.com/office/powerpoint/2010/main" val="2472304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0375" y="815552"/>
            <a:ext cx="6143625" cy="4327948"/>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CA5A6FE-DE2C-2141-A79D-6D344C5622E5}"/>
              </a:ext>
            </a:extLst>
          </p:cNvPr>
          <p:cNvSpPr>
            <a:spLocks noGrp="1"/>
          </p:cNvSpPr>
          <p:nvPr>
            <p:ph type="title"/>
          </p:nvPr>
        </p:nvSpPr>
        <p:spPr>
          <a:xfrm>
            <a:off x="3820140" y="2058496"/>
            <a:ext cx="4942280" cy="1790700"/>
          </a:xfrm>
        </p:spPr>
        <p:txBody>
          <a:bodyPr vert="horz" lIns="91440" tIns="45720" rIns="91440" bIns="45720" rtlCol="0" anchor="b">
            <a:normAutofit/>
          </a:bodyPr>
          <a:lstStyle/>
          <a:p>
            <a:pPr algn="r" defTabSz="914400"/>
            <a:r>
              <a:rPr lang="en-US" sz="6000" dirty="0">
                <a:solidFill>
                  <a:srgbClr val="FFFFFF"/>
                </a:solidFill>
              </a:rPr>
              <a:t>Focus Areas</a:t>
            </a:r>
            <a:endParaRPr lang="en-US" sz="6000" kern="1200" dirty="0">
              <a:solidFill>
                <a:srgbClr val="FFFFFF"/>
              </a:solidFill>
              <a:latin typeface="+mj-lt"/>
              <a:ea typeface="+mj-ea"/>
              <a:cs typeface="+mj-cs"/>
            </a:endParaRPr>
          </a:p>
        </p:txBody>
      </p:sp>
      <p:cxnSp>
        <p:nvCxnSpPr>
          <p:cNvPr id="15" name="Straight Connector 14">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680" y="137949"/>
            <a:ext cx="0" cy="119828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69261" y="0"/>
            <a:ext cx="1709806" cy="950839"/>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0"/>
            <a:ext cx="851299"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val 20">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783" y="386173"/>
            <a:ext cx="1795013" cy="17463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212305"/>
            <a:ext cx="889838" cy="1328737"/>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5" name="Arc 24">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54762" y="315257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595698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219"/>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125451" cy="5143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D76A1C-BE4E-C141-A7E6-3917205D9591}"/>
              </a:ext>
            </a:extLst>
          </p:cNvPr>
          <p:cNvSpPr>
            <a:spLocks noGrp="1"/>
          </p:cNvSpPr>
          <p:nvPr>
            <p:ph type="title"/>
          </p:nvPr>
        </p:nvSpPr>
        <p:spPr>
          <a:xfrm>
            <a:off x="515125" y="443508"/>
            <a:ext cx="2400300" cy="4189214"/>
          </a:xfrm>
        </p:spPr>
        <p:txBody>
          <a:bodyPr vert="horz" lIns="91440" tIns="45720" rIns="91440" bIns="45720" rtlCol="0" anchor="ctr">
            <a:normAutofit/>
          </a:bodyPr>
          <a:lstStyle/>
          <a:p>
            <a:pPr defTabSz="914400">
              <a:spcBef>
                <a:spcPct val="0"/>
              </a:spcBef>
            </a:pPr>
            <a:r>
              <a:rPr lang="en-US" sz="2100" kern="1200">
                <a:solidFill>
                  <a:srgbClr val="FFFFFF"/>
                </a:solidFill>
                <a:latin typeface="+mj-lt"/>
                <a:ea typeface="+mj-ea"/>
                <a:cs typeface="+mj-cs"/>
              </a:rPr>
              <a:t>Area of Focus: Communication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6131C85-B339-CB49-9F32-78CC305B9139}"/>
              </a:ext>
            </a:extLst>
          </p:cNvPr>
          <p:cNvSpPr>
            <a:spLocks noGrp="1"/>
          </p:cNvSpPr>
          <p:nvPr>
            <p:ph type="body" idx="1"/>
          </p:nvPr>
        </p:nvSpPr>
        <p:spPr>
          <a:xfrm>
            <a:off x="3335481" y="443508"/>
            <a:ext cx="5179868" cy="4460676"/>
          </a:xfrm>
        </p:spPr>
        <p:txBody>
          <a:bodyPr vert="horz" lIns="91440" tIns="45720" rIns="91440" bIns="45720" rtlCol="0" anchor="ctr">
            <a:normAutofit lnSpcReduction="10000"/>
          </a:bodyPr>
          <a:lstStyle/>
          <a:p>
            <a:pPr marL="0" indent="0" defTabSz="914400">
              <a:spcAft>
                <a:spcPts val="600"/>
              </a:spcAft>
              <a:buNone/>
            </a:pPr>
            <a:r>
              <a:rPr lang="en-US" sz="1100" i="1" dirty="0"/>
              <a:t>Theory of Change: Partnership with the school to create more streamlined, responsive communication will ensure </a:t>
            </a:r>
            <a:r>
              <a:rPr lang="en-US" sz="1100" b="1" i="1" dirty="0"/>
              <a:t>all</a:t>
            </a:r>
            <a:r>
              <a:rPr lang="en-US" sz="1100" i="1" dirty="0"/>
              <a:t> community members can dialogue with the PTA to engage authentically, increasing participation and diversity of membership.</a:t>
            </a:r>
          </a:p>
          <a:p>
            <a:pPr marL="139700" indent="-228600" defTabSz="914400">
              <a:spcAft>
                <a:spcPts val="600"/>
              </a:spcAft>
              <a:buFont typeface="Arial" panose="020B0604020202020204" pitchFamily="34" charset="0"/>
              <a:buChar char="•"/>
            </a:pPr>
            <a:endParaRPr lang="en-US" sz="1100" i="1" dirty="0"/>
          </a:p>
          <a:p>
            <a:pPr marL="139700" indent="-228600" defTabSz="914400">
              <a:spcAft>
                <a:spcPts val="600"/>
              </a:spcAft>
              <a:buFont typeface="Arial" panose="020B0604020202020204" pitchFamily="34" charset="0"/>
              <a:buChar char="•"/>
            </a:pPr>
            <a:r>
              <a:rPr lang="en-US" sz="1100" i="1" dirty="0"/>
              <a:t>Possible strategies:</a:t>
            </a:r>
          </a:p>
          <a:p>
            <a:pPr indent="-228600" defTabSz="914400">
              <a:spcAft>
                <a:spcPts val="600"/>
              </a:spcAft>
              <a:buFont typeface="Arial" panose="020B0604020202020204" pitchFamily="34" charset="0"/>
              <a:buChar char="•"/>
            </a:pPr>
            <a:r>
              <a:rPr lang="en-US" sz="1100" dirty="0"/>
              <a:t>Creation of PTA communications committee to manage regular outreach, website, check emails, </a:t>
            </a:r>
            <a:r>
              <a:rPr lang="en-US" sz="1100" b="1" dirty="0"/>
              <a:t>foster dialogue</a:t>
            </a:r>
          </a:p>
          <a:p>
            <a:pPr indent="-228600" defTabSz="914400">
              <a:spcAft>
                <a:spcPts val="600"/>
              </a:spcAft>
              <a:buFont typeface="Arial" panose="020B0604020202020204" pitchFamily="34" charset="0"/>
              <a:buChar char="•"/>
            </a:pPr>
            <a:r>
              <a:rPr lang="en-US" sz="1100" dirty="0"/>
              <a:t>Dedicated PTA email/VM that does not change year over year (</a:t>
            </a:r>
            <a:r>
              <a:rPr lang="en-US" sz="1100" dirty="0" err="1"/>
              <a:t>ie</a:t>
            </a:r>
            <a:r>
              <a:rPr lang="en-US" sz="1100" dirty="0"/>
              <a:t> </a:t>
            </a:r>
            <a:r>
              <a:rPr lang="en-US" sz="1100" dirty="0">
                <a:hlinkClick r:id="rId2"/>
              </a:rPr>
              <a:t>info@drecharterpta.org</a:t>
            </a:r>
            <a:r>
              <a:rPr lang="en-US" sz="1100" dirty="0"/>
              <a:t> and a Google voice number)</a:t>
            </a:r>
          </a:p>
          <a:p>
            <a:pPr indent="-228600" defTabSz="914400">
              <a:spcAft>
                <a:spcPts val="600"/>
              </a:spcAft>
              <a:buFont typeface="Arial" panose="020B0604020202020204" pitchFamily="34" charset="0"/>
              <a:buChar char="•"/>
            </a:pPr>
            <a:r>
              <a:rPr lang="en-US" sz="1100" dirty="0"/>
              <a:t>Partnership with designated communication staff at the school to resolve communication challenges using feedback from the school community </a:t>
            </a:r>
          </a:p>
          <a:p>
            <a:pPr indent="-228600" defTabSz="914400">
              <a:spcAft>
                <a:spcPts val="600"/>
              </a:spcAft>
              <a:buFont typeface="Arial" panose="020B0604020202020204" pitchFamily="34" charset="0"/>
              <a:buChar char="•"/>
            </a:pPr>
            <a:r>
              <a:rPr lang="en-US" sz="1100" dirty="0"/>
              <a:t>Regular updates from the PTA in a predictable format (newsletter, blog, etc.)</a:t>
            </a:r>
          </a:p>
          <a:p>
            <a:pPr indent="-228600" defTabSz="914400">
              <a:spcAft>
                <a:spcPts val="600"/>
              </a:spcAft>
              <a:buFont typeface="Arial" panose="020B0604020202020204" pitchFamily="34" charset="0"/>
              <a:buChar char="•"/>
            </a:pPr>
            <a:r>
              <a:rPr lang="en-US" sz="1100" dirty="0"/>
              <a:t>Volunteer coordinator or similar position on PTA to help interested community members find means of engagement and/or connect with the resources they need</a:t>
            </a:r>
          </a:p>
          <a:p>
            <a:pPr indent="-228600" defTabSz="914400">
              <a:spcAft>
                <a:spcPts val="600"/>
              </a:spcAft>
              <a:buFont typeface="Arial" panose="020B0604020202020204" pitchFamily="34" charset="0"/>
              <a:buChar char="•"/>
            </a:pPr>
            <a:r>
              <a:rPr lang="en-US" sz="1100" dirty="0"/>
              <a:t>School-wide commitment (from PTA, admin, and staff) to response times to family’s email inquiries (all emails receive reply within 2 working days, 3 working days, etc.)</a:t>
            </a:r>
          </a:p>
          <a:p>
            <a:pPr indent="-228600" defTabSz="914400">
              <a:spcAft>
                <a:spcPts val="600"/>
              </a:spcAft>
              <a:buFont typeface="Arial" panose="020B0604020202020204" pitchFamily="34" charset="0"/>
              <a:buChar char="•"/>
            </a:pPr>
            <a:r>
              <a:rPr lang="en-US" sz="1100" dirty="0"/>
              <a:t>Virtual ”suggestion box” (standing email) to collect community ideas and feedback, monthly town halls and focus groups, livestreamed monthly teacher presentations</a:t>
            </a:r>
          </a:p>
          <a:p>
            <a:pPr indent="-228600" defTabSz="914400">
              <a:spcAft>
                <a:spcPts val="600"/>
              </a:spcAft>
              <a:buFont typeface="Arial" panose="020B0604020202020204" pitchFamily="34" charset="0"/>
              <a:buChar char="•"/>
            </a:pPr>
            <a:endParaRPr lang="en-US" sz="1100" dirty="0"/>
          </a:p>
          <a:p>
            <a:pPr indent="-228600" defTabSz="914400">
              <a:spcAft>
                <a:spcPts val="600"/>
              </a:spcAft>
              <a:buFont typeface="Arial" panose="020B0604020202020204" pitchFamily="34" charset="0"/>
              <a:buChar char="•"/>
            </a:pPr>
            <a:endParaRPr lang="en-US" sz="1100" dirty="0"/>
          </a:p>
        </p:txBody>
      </p:sp>
    </p:spTree>
    <p:extLst>
      <p:ext uri="{BB962C8B-B14F-4D97-AF65-F5344CB8AC3E}">
        <p14:creationId xmlns:p14="http://schemas.microsoft.com/office/powerpoint/2010/main" val="857865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219"/>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125451" cy="5143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76D718-0160-3843-A138-79EF29CB3293}"/>
              </a:ext>
            </a:extLst>
          </p:cNvPr>
          <p:cNvSpPr>
            <a:spLocks noGrp="1"/>
          </p:cNvSpPr>
          <p:nvPr>
            <p:ph type="title"/>
          </p:nvPr>
        </p:nvSpPr>
        <p:spPr>
          <a:xfrm>
            <a:off x="515125" y="443508"/>
            <a:ext cx="2400300" cy="4189214"/>
          </a:xfrm>
        </p:spPr>
        <p:txBody>
          <a:bodyPr vert="horz" lIns="91440" tIns="45720" rIns="91440" bIns="45720" rtlCol="0" anchor="ctr">
            <a:normAutofit/>
          </a:bodyPr>
          <a:lstStyle/>
          <a:p>
            <a:pPr defTabSz="914400">
              <a:spcBef>
                <a:spcPct val="0"/>
              </a:spcBef>
            </a:pPr>
            <a:r>
              <a:rPr lang="en-US" sz="3100" kern="1200">
                <a:solidFill>
                  <a:srgbClr val="FFFFFF"/>
                </a:solidFill>
                <a:latin typeface="+mj-lt"/>
                <a:ea typeface="+mj-ea"/>
                <a:cs typeface="+mj-cs"/>
              </a:rPr>
              <a:t>Are of Focus: Leveraging What Works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83A0523B-A081-E44F-AB50-85524DF4CC94}"/>
              </a:ext>
            </a:extLst>
          </p:cNvPr>
          <p:cNvSpPr>
            <a:spLocks noGrp="1"/>
          </p:cNvSpPr>
          <p:nvPr>
            <p:ph type="body" idx="1"/>
          </p:nvPr>
        </p:nvSpPr>
        <p:spPr>
          <a:xfrm>
            <a:off x="3335481" y="443508"/>
            <a:ext cx="5179868" cy="4189214"/>
          </a:xfrm>
        </p:spPr>
        <p:txBody>
          <a:bodyPr vert="horz" lIns="91440" tIns="45720" rIns="91440" bIns="45720" rtlCol="0" anchor="ctr">
            <a:normAutofit lnSpcReduction="10000"/>
          </a:bodyPr>
          <a:lstStyle/>
          <a:p>
            <a:pPr marL="0" indent="0" defTabSz="914400">
              <a:spcAft>
                <a:spcPts val="600"/>
              </a:spcAft>
              <a:buNone/>
            </a:pPr>
            <a:r>
              <a:rPr lang="en-US" i="1" dirty="0"/>
              <a:t>Theory of Change: Build on the existing programs that are successful to grow membership and expand the impact of the PTA.</a:t>
            </a:r>
          </a:p>
          <a:p>
            <a:pPr marL="139700" indent="-228600" defTabSz="914400">
              <a:spcAft>
                <a:spcPts val="600"/>
              </a:spcAft>
              <a:buFont typeface="Arial" panose="020B0604020202020204" pitchFamily="34" charset="0"/>
              <a:buChar char="•"/>
            </a:pPr>
            <a:endParaRPr lang="en-US" i="1" dirty="0"/>
          </a:p>
          <a:p>
            <a:pPr marL="139700" indent="-228600" defTabSz="914400">
              <a:spcAft>
                <a:spcPts val="600"/>
              </a:spcAft>
              <a:buFont typeface="Arial" panose="020B0604020202020204" pitchFamily="34" charset="0"/>
              <a:buChar char="•"/>
            </a:pPr>
            <a:r>
              <a:rPr lang="en-US" i="1" dirty="0"/>
              <a:t> Possible strategies:</a:t>
            </a:r>
          </a:p>
          <a:p>
            <a:pPr indent="-228600" defTabSz="914400">
              <a:spcAft>
                <a:spcPts val="600"/>
              </a:spcAft>
              <a:buFont typeface="Arial" panose="020B0604020202020204" pitchFamily="34" charset="0"/>
              <a:buChar char="•"/>
            </a:pPr>
            <a:r>
              <a:rPr lang="en-US" dirty="0"/>
              <a:t>Expand “Room Parent” program to JA and SA (increase engagement of upper campus families and staff)</a:t>
            </a:r>
          </a:p>
          <a:p>
            <a:pPr indent="-228600" defTabSz="914400">
              <a:spcAft>
                <a:spcPts val="600"/>
              </a:spcAft>
              <a:buFont typeface="Arial" panose="020B0604020202020204" pitchFamily="34" charset="0"/>
              <a:buChar char="•"/>
            </a:pPr>
            <a:r>
              <a:rPr lang="en-US" dirty="0"/>
              <a:t>Create “Teacher and Staff Appreciation” sub-committees for each campus to ensure similar coverage and communication about appreciation events</a:t>
            </a:r>
          </a:p>
          <a:p>
            <a:pPr indent="-228600" defTabSz="914400">
              <a:spcAft>
                <a:spcPts val="600"/>
              </a:spcAft>
              <a:buFont typeface="Arial" panose="020B0604020202020204" pitchFamily="34" charset="0"/>
              <a:buChar char="•"/>
            </a:pPr>
            <a:r>
              <a:rPr lang="en-US" dirty="0"/>
              <a:t>Empower ”Room Parents” to collaboratively organize grade level events with support from school admin</a:t>
            </a:r>
          </a:p>
          <a:p>
            <a:pPr indent="-228600" defTabSz="914400">
              <a:spcAft>
                <a:spcPts val="600"/>
              </a:spcAft>
              <a:buFont typeface="Arial" panose="020B0604020202020204" pitchFamily="34" charset="0"/>
              <a:buChar char="•"/>
            </a:pPr>
            <a:r>
              <a:rPr lang="en-US" dirty="0"/>
              <a:t>Partner with Opportunity Fund and counseling staff to make resource lists available for families in need</a:t>
            </a:r>
          </a:p>
          <a:p>
            <a:pPr indent="-228600" defTabSz="914400">
              <a:spcAft>
                <a:spcPts val="600"/>
              </a:spcAft>
              <a:buFont typeface="Arial" panose="020B0604020202020204" pitchFamily="34" charset="0"/>
              <a:buChar char="•"/>
            </a:pPr>
            <a:r>
              <a:rPr lang="en-US" dirty="0"/>
              <a:t>Add PTA events to the school calendar for the year so social events are visible on the school website</a:t>
            </a:r>
          </a:p>
        </p:txBody>
      </p:sp>
    </p:spTree>
    <p:extLst>
      <p:ext uri="{BB962C8B-B14F-4D97-AF65-F5344CB8AC3E}">
        <p14:creationId xmlns:p14="http://schemas.microsoft.com/office/powerpoint/2010/main" val="622306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3219"/>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3125451" cy="5143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3F046A-06DB-724B-BC7B-D1E0F75776A3}"/>
              </a:ext>
            </a:extLst>
          </p:cNvPr>
          <p:cNvSpPr>
            <a:spLocks noGrp="1"/>
          </p:cNvSpPr>
          <p:nvPr>
            <p:ph type="title"/>
          </p:nvPr>
        </p:nvSpPr>
        <p:spPr>
          <a:xfrm>
            <a:off x="515125" y="443508"/>
            <a:ext cx="2400300" cy="4189214"/>
          </a:xfrm>
        </p:spPr>
        <p:txBody>
          <a:bodyPr>
            <a:normAutofit/>
          </a:bodyPr>
          <a:lstStyle/>
          <a:p>
            <a:r>
              <a:rPr lang="en-US" sz="2800">
                <a:solidFill>
                  <a:srgbClr val="FFFFFF"/>
                </a:solidFill>
              </a:rPr>
              <a:t>Area of Focus: Community-Building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385FABA-B5BB-8E4D-9B3F-BBE1A5809191}"/>
              </a:ext>
            </a:extLst>
          </p:cNvPr>
          <p:cNvSpPr>
            <a:spLocks noGrp="1"/>
          </p:cNvSpPr>
          <p:nvPr>
            <p:ph idx="1"/>
          </p:nvPr>
        </p:nvSpPr>
        <p:spPr>
          <a:xfrm>
            <a:off x="3335481" y="443508"/>
            <a:ext cx="5179868" cy="4189214"/>
          </a:xfrm>
        </p:spPr>
        <p:txBody>
          <a:bodyPr anchor="ctr">
            <a:normAutofit/>
          </a:bodyPr>
          <a:lstStyle/>
          <a:p>
            <a:pPr marL="0" indent="0">
              <a:buNone/>
            </a:pPr>
            <a:r>
              <a:rPr lang="en-US" sz="1300" i="1" dirty="0"/>
              <a:t>Theory of Change: Provide opportunities for family-school collaboration and family-to family engagement to build school community.</a:t>
            </a:r>
          </a:p>
          <a:p>
            <a:pPr marL="0" indent="0">
              <a:buNone/>
            </a:pPr>
            <a:endParaRPr lang="en-US" sz="1300" i="1" dirty="0"/>
          </a:p>
          <a:p>
            <a:pPr marL="0" indent="0">
              <a:buNone/>
            </a:pPr>
            <a:r>
              <a:rPr lang="en-US" sz="1300" i="1" dirty="0"/>
              <a:t>Possible strategies:</a:t>
            </a:r>
          </a:p>
          <a:p>
            <a:r>
              <a:rPr lang="en-US" sz="1300" dirty="0"/>
              <a:t>Regular calendar of virtual or “safe” events that can be held by campus or grade level in current climate</a:t>
            </a:r>
          </a:p>
          <a:p>
            <a:r>
              <a:rPr lang="en-US" sz="1300" dirty="0"/>
              <a:t>New family onboarding and mentorship by returning families</a:t>
            </a:r>
          </a:p>
          <a:p>
            <a:r>
              <a:rPr lang="en-US" sz="1300" dirty="0"/>
              <a:t>Expansion of room parent program to upper campus and formalization of event-planning for classrooms</a:t>
            </a:r>
          </a:p>
          <a:p>
            <a:r>
              <a:rPr lang="en-US" sz="1300" dirty="0"/>
              <a:t>Monthly virtual workshop/speaker series with round table</a:t>
            </a:r>
          </a:p>
          <a:p>
            <a:r>
              <a:rPr lang="en-US" sz="1300" dirty="0"/>
              <a:t>Monthly focus groups with parent liaison</a:t>
            </a:r>
          </a:p>
          <a:p>
            <a:r>
              <a:rPr lang="en-US" sz="1300" dirty="0"/>
              <a:t>Family-family affinity groups (special education, families of athletes, families of artists, families by neighborhood, etc.)</a:t>
            </a:r>
          </a:p>
          <a:p>
            <a:r>
              <a:rPr lang="en-US" sz="1300" dirty="0"/>
              <a:t>Staff PTA sub-committee</a:t>
            </a:r>
          </a:p>
        </p:txBody>
      </p:sp>
    </p:spTree>
    <p:extLst>
      <p:ext uri="{BB962C8B-B14F-4D97-AF65-F5344CB8AC3E}">
        <p14:creationId xmlns:p14="http://schemas.microsoft.com/office/powerpoint/2010/main" val="3994319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0375" y="815552"/>
            <a:ext cx="6143625" cy="4327948"/>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D42527A-4C55-524C-87DA-A50609C77F71}"/>
              </a:ext>
            </a:extLst>
          </p:cNvPr>
          <p:cNvSpPr>
            <a:spLocks noGrp="1"/>
          </p:cNvSpPr>
          <p:nvPr>
            <p:ph type="title"/>
          </p:nvPr>
        </p:nvSpPr>
        <p:spPr>
          <a:xfrm>
            <a:off x="3820140" y="2058496"/>
            <a:ext cx="4942280" cy="1790700"/>
          </a:xfrm>
        </p:spPr>
        <p:txBody>
          <a:bodyPr vert="horz" lIns="91440" tIns="45720" rIns="91440" bIns="45720" rtlCol="0" anchor="b">
            <a:normAutofit fontScale="90000"/>
          </a:bodyPr>
          <a:lstStyle/>
          <a:p>
            <a:pPr algn="r" defTabSz="914400"/>
            <a:r>
              <a:rPr lang="en-US" sz="6000" kern="1200" dirty="0">
                <a:solidFill>
                  <a:srgbClr val="FFFFFF"/>
                </a:solidFill>
                <a:latin typeface="+mj-lt"/>
                <a:ea typeface="+mj-ea"/>
                <a:cs typeface="+mj-cs"/>
              </a:rPr>
              <a:t>Feedback for School Admin</a:t>
            </a:r>
          </a:p>
        </p:txBody>
      </p:sp>
      <p:cxnSp>
        <p:nvCxnSpPr>
          <p:cNvPr id="14" name="Straight Connector 13">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680" y="137949"/>
            <a:ext cx="0" cy="119828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69261" y="0"/>
            <a:ext cx="1709806" cy="950839"/>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0"/>
            <a:ext cx="851299"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Oval 19">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783" y="386173"/>
            <a:ext cx="1795013" cy="17463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212305"/>
            <a:ext cx="889838" cy="1328737"/>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54762" y="315257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128508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6D122D8-673D-0B45-A510-E038420DCC3F}"/>
              </a:ext>
            </a:extLst>
          </p:cNvPr>
          <p:cNvSpPr>
            <a:spLocks noGrp="1"/>
          </p:cNvSpPr>
          <p:nvPr>
            <p:ph type="title"/>
          </p:nvPr>
        </p:nvSpPr>
        <p:spPr>
          <a:xfrm>
            <a:off x="515125" y="865179"/>
            <a:ext cx="2400300" cy="3345872"/>
          </a:xfrm>
        </p:spPr>
        <p:txBody>
          <a:bodyPr>
            <a:normAutofit/>
          </a:bodyPr>
          <a:lstStyle/>
          <a:p>
            <a:r>
              <a:rPr lang="en-US" dirty="0">
                <a:solidFill>
                  <a:srgbClr val="FFFFFF"/>
                </a:solidFill>
              </a:rPr>
              <a:t>Trends in Feedback for School Admin</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D221B81F-9B8F-254E-A9CE-438366FE0694}"/>
              </a:ext>
            </a:extLst>
          </p:cNvPr>
          <p:cNvSpPr>
            <a:spLocks noGrp="1"/>
          </p:cNvSpPr>
          <p:nvPr>
            <p:ph idx="1"/>
          </p:nvPr>
        </p:nvSpPr>
        <p:spPr>
          <a:xfrm>
            <a:off x="3335481" y="443508"/>
            <a:ext cx="5179868" cy="4189214"/>
          </a:xfrm>
        </p:spPr>
        <p:txBody>
          <a:bodyPr anchor="ctr">
            <a:normAutofit/>
          </a:bodyPr>
          <a:lstStyle/>
          <a:p>
            <a:r>
              <a:rPr lang="en-US" sz="1300" dirty="0"/>
              <a:t>Families need anonymous, parent/family-based space to provide feedback on school programming to be brought to admin. (specifically named concerns about negative relationships with admin, personality conflicts with admin, or other perceptions of barriers as to how admin receives families’ feedback or communication that a parent-based body mitigates)</a:t>
            </a:r>
          </a:p>
          <a:p>
            <a:r>
              <a:rPr lang="en-US" sz="1300" dirty="0"/>
              <a:t>Families want community-building: means to bring families and families and staff together outside of the instructional space to build school culture and pride</a:t>
            </a:r>
          </a:p>
          <a:p>
            <a:r>
              <a:rPr lang="en-US" sz="1300" dirty="0"/>
              <a:t>New families need onboarding/mentorship programming to learn about the school and feel included</a:t>
            </a:r>
          </a:p>
          <a:p>
            <a:r>
              <a:rPr lang="en-US" sz="1300" dirty="0"/>
              <a:t>The school’s communication approach is not currently working for all--need for streamlined communication (too many platforms, unclear what information is where)</a:t>
            </a:r>
          </a:p>
          <a:p>
            <a:r>
              <a:rPr lang="en-US" sz="1300" dirty="0"/>
              <a:t>Need for feedback loop to school on impact of programming and policies used to inform revision to programming and policies</a:t>
            </a:r>
          </a:p>
        </p:txBody>
      </p:sp>
    </p:spTree>
    <p:extLst>
      <p:ext uri="{BB962C8B-B14F-4D97-AF65-F5344CB8AC3E}">
        <p14:creationId xmlns:p14="http://schemas.microsoft.com/office/powerpoint/2010/main" val="660445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C023D1-813A-914E-A221-EB392DCAD454}"/>
              </a:ext>
            </a:extLst>
          </p:cNvPr>
          <p:cNvSpPr>
            <a:spLocks noGrp="1"/>
          </p:cNvSpPr>
          <p:nvPr>
            <p:ph type="title"/>
          </p:nvPr>
        </p:nvSpPr>
        <p:spPr>
          <a:xfrm>
            <a:off x="515125" y="865179"/>
            <a:ext cx="2400300" cy="3345872"/>
          </a:xfrm>
        </p:spPr>
        <p:txBody>
          <a:bodyPr>
            <a:normAutofit/>
          </a:bodyPr>
          <a:lstStyle/>
          <a:p>
            <a:r>
              <a:rPr lang="en-US" dirty="0">
                <a:solidFill>
                  <a:srgbClr val="FFFFFF"/>
                </a:solidFill>
              </a:rPr>
              <a:t>Possible Strategies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1841609"/>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C5A1149-5657-504A-8FDC-A17748142A56}"/>
              </a:ext>
            </a:extLst>
          </p:cNvPr>
          <p:cNvSpPr>
            <a:spLocks noGrp="1"/>
          </p:cNvSpPr>
          <p:nvPr>
            <p:ph idx="1"/>
          </p:nvPr>
        </p:nvSpPr>
        <p:spPr>
          <a:xfrm>
            <a:off x="3335481" y="443508"/>
            <a:ext cx="5179868" cy="4189214"/>
          </a:xfrm>
        </p:spPr>
        <p:txBody>
          <a:bodyPr anchor="ctr">
            <a:normAutofit/>
          </a:bodyPr>
          <a:lstStyle/>
          <a:p>
            <a:pPr marL="457200" indent="-457200">
              <a:buFont typeface="+mj-lt"/>
              <a:buAutoNum type="arabicPeriod"/>
            </a:pPr>
            <a:r>
              <a:rPr lang="en-US" sz="1500" dirty="0"/>
              <a:t>Organize family focus group/community working group to improve communication (hire expertise to facilitate and problem-solve using direct feedback from community members on communication barriers)</a:t>
            </a:r>
          </a:p>
          <a:p>
            <a:pPr marL="457200" indent="-457200">
              <a:buFont typeface="+mj-lt"/>
              <a:buAutoNum type="arabicPeriod"/>
            </a:pPr>
            <a:r>
              <a:rPr lang="en-US" sz="1500" dirty="0"/>
              <a:t>Create a succinct, clear message about the three advocacy bodies (PEC, PAC, Opportunity Fund, and PTA) and publish these with the three contact emails/VMs on all channels (principal newsletters, website)</a:t>
            </a:r>
          </a:p>
          <a:p>
            <a:pPr marL="457200" indent="-457200">
              <a:buFont typeface="+mj-lt"/>
              <a:buAutoNum type="arabicPeriod"/>
            </a:pPr>
            <a:r>
              <a:rPr lang="en-US" sz="1500" dirty="0"/>
              <a:t>Identify community-building strategies to be led by the school and which will be supported by the PTA (new family onboarding, grade level events, room parents, etc.)</a:t>
            </a:r>
          </a:p>
          <a:p>
            <a:pPr marL="457200" indent="-457200">
              <a:buFont typeface="+mj-lt"/>
              <a:buAutoNum type="arabicPeriod"/>
            </a:pPr>
            <a:r>
              <a:rPr lang="en-US" sz="1500" dirty="0"/>
              <a:t>Create a means for families who need support to request that support—confusion about how to get Eagle Tree or other funding help has conflated this  </a:t>
            </a:r>
          </a:p>
          <a:p>
            <a:pPr marL="457200" indent="-457200">
              <a:buFont typeface="+mj-lt"/>
              <a:buAutoNum type="arabicPeriod"/>
            </a:pPr>
            <a:endParaRPr lang="en-US" sz="1500" dirty="0"/>
          </a:p>
        </p:txBody>
      </p:sp>
    </p:spTree>
    <p:extLst>
      <p:ext uri="{BB962C8B-B14F-4D97-AF65-F5344CB8AC3E}">
        <p14:creationId xmlns:p14="http://schemas.microsoft.com/office/powerpoint/2010/main" val="1974977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86696" y="471949"/>
            <a:ext cx="2629122" cy="1216741"/>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1800" kern="1200" dirty="0">
                <a:solidFill>
                  <a:schemeClr val="tx1"/>
                </a:solidFill>
                <a:latin typeface="+mj-lt"/>
                <a:ea typeface="+mj-ea"/>
                <a:cs typeface="+mj-cs"/>
                <a:sym typeface="Comfortaa"/>
              </a:rPr>
              <a:t>Survey Participation</a:t>
            </a:r>
          </a:p>
          <a:p>
            <a:pPr marL="0" lvl="0" indent="0" defTabSz="914400">
              <a:spcBef>
                <a:spcPct val="0"/>
              </a:spcBef>
              <a:spcAft>
                <a:spcPts val="0"/>
              </a:spcAft>
            </a:pPr>
            <a:endParaRPr lang="en-US" sz="1800" kern="1200" dirty="0">
              <a:solidFill>
                <a:schemeClr val="tx1"/>
              </a:solidFill>
              <a:latin typeface="+mj-lt"/>
              <a:ea typeface="+mj-ea"/>
              <a:cs typeface="+mj-cs"/>
              <a:sym typeface="Comfortaa"/>
            </a:endParaRPr>
          </a:p>
          <a:p>
            <a:pPr marL="0" lvl="0" indent="0" defTabSz="914400">
              <a:spcBef>
                <a:spcPct val="0"/>
              </a:spcBef>
              <a:spcAft>
                <a:spcPts val="0"/>
              </a:spcAft>
            </a:pPr>
            <a:endParaRPr lang="en-US" sz="1800" kern="1200" dirty="0">
              <a:solidFill>
                <a:schemeClr val="tx1"/>
              </a:solidFill>
              <a:latin typeface="+mj-lt"/>
              <a:ea typeface="+mj-ea"/>
              <a:cs typeface="+mj-cs"/>
              <a:sym typeface="Comfortaa"/>
            </a:endParaRPr>
          </a:p>
          <a:p>
            <a:pPr marL="0" lvl="0" indent="0" defTabSz="914400">
              <a:spcBef>
                <a:spcPct val="0"/>
              </a:spcBef>
              <a:spcAft>
                <a:spcPts val="0"/>
              </a:spcAft>
            </a:pPr>
            <a:r>
              <a:rPr lang="en-US" sz="1800" kern="1200" dirty="0">
                <a:solidFill>
                  <a:schemeClr val="tx1"/>
                </a:solidFill>
                <a:latin typeface="+mj-lt"/>
                <a:ea typeface="+mj-ea"/>
                <a:cs typeface="+mj-cs"/>
                <a:sym typeface="Comfortaa"/>
              </a:rPr>
              <a:t>                                                                                                                                                             </a:t>
            </a:r>
          </a:p>
        </p:txBody>
      </p:sp>
      <p:sp>
        <p:nvSpPr>
          <p:cNvPr id="61" name="Google Shape;61;p14"/>
          <p:cNvSpPr txBox="1"/>
          <p:nvPr/>
        </p:nvSpPr>
        <p:spPr>
          <a:xfrm>
            <a:off x="486696" y="1191154"/>
            <a:ext cx="2629120" cy="2839064"/>
          </a:xfrm>
          <a:prstGeom prst="rect">
            <a:avLst/>
          </a:prstGeom>
        </p:spPr>
        <p:txBody>
          <a:bodyPr spcFirstLastPara="1" vert="horz" lIns="91440" tIns="45720" rIns="91440" bIns="45720" rtlCol="0" anchorCtr="0">
            <a:normAutofit fontScale="92500" lnSpcReduction="10000"/>
          </a:bodyPr>
          <a:lstStyle/>
          <a:p>
            <a:pPr marL="457200" lvl="0" indent="-228600" defTabSz="914400">
              <a:lnSpc>
                <a:spcPct val="90000"/>
              </a:lnSpc>
              <a:spcBef>
                <a:spcPts val="1000"/>
              </a:spcBef>
              <a:spcAft>
                <a:spcPts val="0"/>
              </a:spcAft>
              <a:buSzPts val="1200"/>
              <a:buFont typeface="Arial" panose="020B0604020202020204" pitchFamily="34" charset="0"/>
              <a:buChar char="•"/>
            </a:pPr>
            <a:r>
              <a:rPr lang="en-US" sz="1200" dirty="0">
                <a:sym typeface="Comfortaa"/>
              </a:rPr>
              <a:t>Participants were nearly evenly divided: one-third who have never participated on the PTA (68); one-third who have (67); and one-third who paid dues but did not participate on a committee (73).</a:t>
            </a:r>
            <a:endParaRPr lang="en-US" sz="1200" i="1" dirty="0">
              <a:sym typeface="Comfortaa"/>
            </a:endParaRPr>
          </a:p>
          <a:p>
            <a:pPr marL="457200" lvl="0" indent="-228600" defTabSz="914400">
              <a:lnSpc>
                <a:spcPct val="90000"/>
              </a:lnSpc>
              <a:spcBef>
                <a:spcPts val="1000"/>
              </a:spcBef>
              <a:spcAft>
                <a:spcPts val="0"/>
              </a:spcAft>
              <a:buSzPts val="1200"/>
              <a:buFont typeface="Arial" panose="020B0604020202020204" pitchFamily="34" charset="0"/>
              <a:buChar char="•"/>
            </a:pPr>
            <a:r>
              <a:rPr lang="en-US" sz="1200" dirty="0">
                <a:sym typeface="Comfortaa"/>
              </a:rPr>
              <a:t>56% found the survey via the PTA email followed by the principal’s newsletter (22%), and then Facebook (15%)</a:t>
            </a:r>
          </a:p>
          <a:p>
            <a:pPr marL="457200" lvl="0" indent="-228600" defTabSz="914400">
              <a:lnSpc>
                <a:spcPct val="90000"/>
              </a:lnSpc>
              <a:spcBef>
                <a:spcPts val="1000"/>
              </a:spcBef>
              <a:spcAft>
                <a:spcPts val="0"/>
              </a:spcAft>
              <a:buSzPts val="1200"/>
              <a:buFont typeface="Arial" panose="020B0604020202020204" pitchFamily="34" charset="0"/>
              <a:buChar char="•"/>
            </a:pPr>
            <a:r>
              <a:rPr lang="en-US" sz="1200" dirty="0">
                <a:sym typeface="Comfortaa"/>
              </a:rPr>
              <a:t>67 participants were affiliated with more than one academy, and 8 were affiliated with all 3. </a:t>
            </a:r>
          </a:p>
          <a:p>
            <a:pPr marL="457200" lvl="0" indent="-228600" defTabSz="914400">
              <a:lnSpc>
                <a:spcPct val="90000"/>
              </a:lnSpc>
              <a:spcBef>
                <a:spcPts val="1000"/>
              </a:spcBef>
              <a:spcAft>
                <a:spcPts val="0"/>
              </a:spcAft>
              <a:buSzPts val="1200"/>
              <a:buFont typeface="Arial" panose="020B0604020202020204" pitchFamily="34" charset="0"/>
              <a:buChar char="•"/>
            </a:pPr>
            <a:endParaRPr lang="en-US" sz="1200" dirty="0">
              <a:sym typeface="Comfortaa"/>
            </a:endParaRPr>
          </a:p>
          <a:p>
            <a:pPr marL="457200" lvl="0" indent="-228600" defTabSz="914400">
              <a:lnSpc>
                <a:spcPct val="90000"/>
              </a:lnSpc>
              <a:spcBef>
                <a:spcPts val="1000"/>
              </a:spcBef>
              <a:spcAft>
                <a:spcPts val="0"/>
              </a:spcAft>
              <a:buFont typeface="Arial" panose="020B0604020202020204" pitchFamily="34" charset="0"/>
              <a:buChar char="•"/>
            </a:pPr>
            <a:endParaRPr lang="en-US" sz="1200" dirty="0">
              <a:sym typeface="Comfortaa"/>
            </a:endParaRPr>
          </a:p>
        </p:txBody>
      </p:sp>
      <p:sp>
        <p:nvSpPr>
          <p:cNvPr id="67" name="Rectangle 6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18338"/>
            <a:ext cx="4938073"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a:extLst>
              <a:ext uri="{FF2B5EF4-FFF2-40B4-BE49-F238E27FC236}">
                <a16:creationId xmlns:a16="http://schemas.microsoft.com/office/drawing/2014/main" id="{16F16644-1FA3-8947-9518-93A0F383D1F5}"/>
              </a:ext>
            </a:extLst>
          </p:cNvPr>
          <p:cNvGraphicFramePr>
            <a:graphicFrameLocks/>
          </p:cNvGraphicFramePr>
          <p:nvPr>
            <p:extLst>
              <p:ext uri="{D42A27DB-BD31-4B8C-83A1-F6EECF244321}">
                <p14:modId xmlns:p14="http://schemas.microsoft.com/office/powerpoint/2010/main" val="2828888663"/>
              </p:ext>
            </p:extLst>
          </p:nvPr>
        </p:nvGraphicFramePr>
        <p:xfrm>
          <a:off x="4025646" y="119115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Freeform: Shape 136">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9352" y="4114800"/>
            <a:ext cx="2004648" cy="10287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a:extLst>
              <a:ext uri="{FF2B5EF4-FFF2-40B4-BE49-F238E27FC236}">
                <a16:creationId xmlns:a16="http://schemas.microsoft.com/office/drawing/2014/main" id="{39AB522E-3C23-D74C-8B30-B828F0DFA2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63" r="2" b="2"/>
          <a:stretch/>
        </p:blipFill>
        <p:spPr bwMode="auto">
          <a:xfrm>
            <a:off x="5198845" y="390561"/>
            <a:ext cx="2996923" cy="423284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39" name="Arc 138">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1537" y="487620"/>
            <a:ext cx="2240924"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384671-E42D-D744-AE11-9131345FEE52}"/>
              </a:ext>
            </a:extLst>
          </p:cNvPr>
          <p:cNvSpPr>
            <a:spLocks noGrp="1"/>
          </p:cNvSpPr>
          <p:nvPr>
            <p:ph type="title"/>
          </p:nvPr>
        </p:nvSpPr>
        <p:spPr>
          <a:xfrm>
            <a:off x="628650" y="359619"/>
            <a:ext cx="3943350" cy="994173"/>
          </a:xfrm>
        </p:spPr>
        <p:txBody>
          <a:bodyPr vert="horz" lIns="91440" tIns="45720" rIns="91440" bIns="45720" rtlCol="0" anchor="ctr">
            <a:normAutofit/>
          </a:bodyPr>
          <a:lstStyle/>
          <a:p>
            <a:pPr defTabSz="914400">
              <a:spcBef>
                <a:spcPct val="0"/>
              </a:spcBef>
            </a:pPr>
            <a:r>
              <a:rPr lang="en-US" sz="4400" kern="1200" dirty="0">
                <a:solidFill>
                  <a:schemeClr val="tx1"/>
                </a:solidFill>
                <a:latin typeface="+mj-lt"/>
                <a:ea typeface="+mj-ea"/>
                <a:cs typeface="+mj-cs"/>
              </a:rPr>
              <a:t>Consider</a:t>
            </a:r>
          </a:p>
        </p:txBody>
      </p:sp>
      <p:sp>
        <p:nvSpPr>
          <p:cNvPr id="3" name="Text Placeholder 2">
            <a:extLst>
              <a:ext uri="{FF2B5EF4-FFF2-40B4-BE49-F238E27FC236}">
                <a16:creationId xmlns:a16="http://schemas.microsoft.com/office/drawing/2014/main" id="{92E68B28-0B70-F44D-889A-3DB1B1AB7C09}"/>
              </a:ext>
            </a:extLst>
          </p:cNvPr>
          <p:cNvSpPr>
            <a:spLocks noGrp="1"/>
          </p:cNvSpPr>
          <p:nvPr>
            <p:ph type="body" idx="1"/>
          </p:nvPr>
        </p:nvSpPr>
        <p:spPr>
          <a:xfrm>
            <a:off x="628649" y="1488332"/>
            <a:ext cx="4968961" cy="3144390"/>
          </a:xfrm>
        </p:spPr>
        <p:txBody>
          <a:bodyPr vert="horz" lIns="91440" tIns="45720" rIns="91440" bIns="45720" rtlCol="0">
            <a:noAutofit/>
          </a:bodyPr>
          <a:lstStyle/>
          <a:p>
            <a:pPr indent="-228600" defTabSz="914400">
              <a:lnSpc>
                <a:spcPct val="100000"/>
              </a:lnSpc>
              <a:spcAft>
                <a:spcPts val="600"/>
              </a:spcAft>
              <a:buFont typeface="Arial" panose="020B0604020202020204" pitchFamily="34" charset="0"/>
              <a:buChar char="•"/>
            </a:pPr>
            <a:r>
              <a:rPr lang="en-US" sz="1600" dirty="0"/>
              <a:t>With more than 1000 families at Drew, what does this rate of participation (≤15%) tell us?</a:t>
            </a:r>
          </a:p>
          <a:p>
            <a:pPr indent="-228600" defTabSz="914400">
              <a:lnSpc>
                <a:spcPct val="100000"/>
              </a:lnSpc>
              <a:spcAft>
                <a:spcPts val="600"/>
              </a:spcAft>
              <a:buFont typeface="Arial" panose="020B0604020202020204" pitchFamily="34" charset="0"/>
              <a:buChar char="•"/>
            </a:pPr>
            <a:r>
              <a:rPr lang="en-US" sz="1600" dirty="0"/>
              <a:t>How does the method of contact and demography of participation help us understand some trends we might to consider moving forward?</a:t>
            </a:r>
          </a:p>
          <a:p>
            <a:pPr indent="-228600" defTabSz="914400">
              <a:lnSpc>
                <a:spcPct val="100000"/>
              </a:lnSpc>
              <a:spcAft>
                <a:spcPts val="600"/>
              </a:spcAft>
              <a:buFont typeface="Arial" panose="020B0604020202020204" pitchFamily="34" charset="0"/>
              <a:buChar char="•"/>
            </a:pPr>
            <a:r>
              <a:rPr lang="en-US" sz="1600" dirty="0"/>
              <a:t>How can we contextualize what the participation data might mean—how does 1 or 2 voices in this survey represent a larger population, and how can we hear from more families?</a:t>
            </a:r>
          </a:p>
        </p:txBody>
      </p:sp>
    </p:spTree>
    <p:extLst>
      <p:ext uri="{BB962C8B-B14F-4D97-AF65-F5344CB8AC3E}">
        <p14:creationId xmlns:p14="http://schemas.microsoft.com/office/powerpoint/2010/main" val="848658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useBgFill="1">
        <p:nvSpPr>
          <p:cNvPr id="142" name="Rectangle 130">
            <a:extLst>
              <a:ext uri="{FF2B5EF4-FFF2-40B4-BE49-F238E27FC236}">
                <a16:creationId xmlns:a16="http://schemas.microsoft.com/office/drawing/2014/main" id="{59EF30C2-29AC-4A0D-BC0A-A679CF113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0375" y="815552"/>
            <a:ext cx="6143625" cy="4327948"/>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3" name="Google Shape;73;p16"/>
          <p:cNvSpPr txBox="1">
            <a:spLocks noGrp="1"/>
          </p:cNvSpPr>
          <p:nvPr>
            <p:ph type="ctrTitle"/>
          </p:nvPr>
        </p:nvSpPr>
        <p:spPr>
          <a:xfrm>
            <a:off x="3820140" y="2058496"/>
            <a:ext cx="4942280" cy="1790700"/>
          </a:xfrm>
          <a:prstGeom prst="rect">
            <a:avLst/>
          </a:prstGeom>
        </p:spPr>
        <p:txBody>
          <a:bodyPr spcFirstLastPara="1" lIns="91425" tIns="91425" rIns="91425" bIns="91425" anchorCtr="0">
            <a:normAutofit/>
          </a:bodyPr>
          <a:lstStyle/>
          <a:p>
            <a:pPr marL="0" lvl="0" indent="0" algn="r" rtl="0">
              <a:spcBef>
                <a:spcPts val="0"/>
              </a:spcBef>
              <a:spcAft>
                <a:spcPts val="0"/>
              </a:spcAft>
              <a:buNone/>
            </a:pPr>
            <a:r>
              <a:rPr lang="en-US" dirty="0">
                <a:solidFill>
                  <a:srgbClr val="FFFFFF"/>
                </a:solidFill>
                <a:ea typeface="Comfortaa"/>
                <a:cs typeface="Comfortaa"/>
                <a:sym typeface="Comfortaa"/>
              </a:rPr>
              <a:t>Summary Results By Question</a:t>
            </a:r>
          </a:p>
        </p:txBody>
      </p:sp>
      <p:cxnSp>
        <p:nvCxnSpPr>
          <p:cNvPr id="146" name="Straight Connector 134">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680" y="137949"/>
            <a:ext cx="0" cy="119828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7" name="Freeform: Shape 136">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69261" y="0"/>
            <a:ext cx="1709806" cy="950839"/>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148" name="Freeform: Shape 138">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0"/>
            <a:ext cx="851299"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Oval 140">
            <a:extLst>
              <a:ext uri="{FF2B5EF4-FFF2-40B4-BE49-F238E27FC236}">
                <a16:creationId xmlns:a16="http://schemas.microsoft.com/office/drawing/2014/main" id="{AD3811F5-514E-49A4-B382-673ED228A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783" y="386173"/>
            <a:ext cx="1795013" cy="17463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67AD921-1CEE-4C1B-9AA3-C66D908DD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212305"/>
            <a:ext cx="889838" cy="1328737"/>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45" name="Arc 144">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54762" y="315257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261850" y="48319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Century Gothic" panose="020B0502020202020204" pitchFamily="34" charset="0"/>
                <a:ea typeface="Comfortaa"/>
                <a:cs typeface="Comfortaa"/>
                <a:sym typeface="Comfortaa"/>
              </a:rPr>
              <a:t>Question 5: Participation Challenges</a:t>
            </a:r>
            <a:br>
              <a:rPr lang="en" dirty="0">
                <a:latin typeface="Century Gothic" panose="020B0502020202020204" pitchFamily="34" charset="0"/>
                <a:ea typeface="Comfortaa"/>
                <a:cs typeface="Comfortaa"/>
                <a:sym typeface="Comfortaa"/>
              </a:rPr>
            </a:br>
            <a:r>
              <a:rPr lang="en" sz="1200" i="1" dirty="0">
                <a:latin typeface="Century Gothic" panose="020B0502020202020204" pitchFamily="34" charset="0"/>
                <a:ea typeface="Comfortaa"/>
                <a:cs typeface="Comfortaa"/>
                <a:sym typeface="Comfortaa"/>
              </a:rPr>
              <a:t>Responses provided by total number of participants who chose a given option.</a:t>
            </a:r>
            <a:endParaRPr dirty="0">
              <a:latin typeface="Century Gothic" panose="020B0502020202020204" pitchFamily="34" charset="0"/>
              <a:ea typeface="Comfortaa"/>
              <a:cs typeface="Comfortaa"/>
              <a:sym typeface="Comfortaa"/>
            </a:endParaRPr>
          </a:p>
        </p:txBody>
      </p:sp>
      <p:pic>
        <p:nvPicPr>
          <p:cNvPr id="80" name="Google Shape;80;p17"/>
          <p:cNvPicPr preferRelativeResize="0"/>
          <p:nvPr/>
        </p:nvPicPr>
        <p:blipFill>
          <a:blip r:embed="rId3">
            <a:alphaModFix/>
          </a:blip>
          <a:stretch>
            <a:fillRect/>
          </a:stretch>
        </p:blipFill>
        <p:spPr>
          <a:xfrm>
            <a:off x="261850" y="1469666"/>
            <a:ext cx="6937846" cy="3121583"/>
          </a:xfrm>
          <a:prstGeom prst="rect">
            <a:avLst/>
          </a:prstGeom>
          <a:noFill/>
          <a:ln>
            <a:noFill/>
          </a:ln>
        </p:spPr>
      </p:pic>
      <p:sp>
        <p:nvSpPr>
          <p:cNvPr id="2" name="TextBox 1">
            <a:extLst>
              <a:ext uri="{FF2B5EF4-FFF2-40B4-BE49-F238E27FC236}">
                <a16:creationId xmlns:a16="http://schemas.microsoft.com/office/drawing/2014/main" id="{84FA46AF-A919-024F-B334-D299B04C4B6F}"/>
              </a:ext>
            </a:extLst>
          </p:cNvPr>
          <p:cNvSpPr txBox="1"/>
          <p:nvPr/>
        </p:nvSpPr>
        <p:spPr>
          <a:xfrm>
            <a:off x="7334451" y="1453415"/>
            <a:ext cx="1626669" cy="3108543"/>
          </a:xfrm>
          <a:prstGeom prst="rect">
            <a:avLst/>
          </a:prstGeom>
          <a:noFill/>
        </p:spPr>
        <p:txBody>
          <a:bodyPr wrap="square" rtlCol="0">
            <a:spAutoFit/>
          </a:bodyPr>
          <a:lstStyle/>
          <a:p>
            <a:pPr marL="285750" indent="-285750">
              <a:buFont typeface="Arial" panose="020B0604020202020204" pitchFamily="34" charset="0"/>
              <a:buChar char="•"/>
            </a:pPr>
            <a:r>
              <a:rPr lang="en-US" sz="1400" dirty="0"/>
              <a:t>The most common open response (15 participants) to this question was respondents were new to Drew or arrived at Drew during the 2020-21 school year.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F40533A3-084E-7640-AF79-00835647F0E4}"/>
              </a:ext>
            </a:extLst>
          </p:cNvPr>
          <p:cNvGraphicFramePr>
            <a:graphicFrameLocks noGrp="1"/>
          </p:cNvGraphicFramePr>
          <p:nvPr>
            <p:extLst>
              <p:ext uri="{D42A27DB-BD31-4B8C-83A1-F6EECF244321}">
                <p14:modId xmlns:p14="http://schemas.microsoft.com/office/powerpoint/2010/main" val="1878121866"/>
              </p:ext>
            </p:extLst>
          </p:nvPr>
        </p:nvGraphicFramePr>
        <p:xfrm>
          <a:off x="482600" y="531604"/>
          <a:ext cx="8178799" cy="4354491"/>
        </p:xfrm>
        <a:graphic>
          <a:graphicData uri="http://schemas.openxmlformats.org/drawingml/2006/table">
            <a:tbl>
              <a:tblPr>
                <a:tableStyleId>{5C22544A-7EE6-4342-B048-85BDC9FD1C3A}</a:tableStyleId>
              </a:tblPr>
              <a:tblGrid>
                <a:gridCol w="8178799">
                  <a:extLst>
                    <a:ext uri="{9D8B030D-6E8A-4147-A177-3AD203B41FA5}">
                      <a16:colId xmlns:a16="http://schemas.microsoft.com/office/drawing/2014/main" val="3675009570"/>
                    </a:ext>
                  </a:extLst>
                </a:gridCol>
              </a:tblGrid>
              <a:tr h="4080291">
                <a:tc>
                  <a:txBody>
                    <a:bodyPr/>
                    <a:lstStyle/>
                    <a:p>
                      <a:pPr algn="l" fontAlgn="t"/>
                      <a:r>
                        <a:rPr lang="en-US" sz="1900" u="none" strike="noStrike" dirty="0">
                          <a:effectLst/>
                        </a:rPr>
                        <a:t>“This comment is relative to Drew and not just the PTA.  So please forgive me for extending it beyond the purview of the PTA.  Drew is a wonderful school, but getting involved is very difficult.  It is somewhat cliquish in nature and the barrier is difficult to penetrate.  One example is the Parent Advisory Committee.  One of the first questions to the application is how you learned about the committee.  The multiple-choice options read something like: a teacher referred you, an administrator referred you, etc.  This question is completely irrelevant to a parent's ability to contribute to this committee. But its purpose seems to be directed at ascertaining whether the parent has been preselected by Drew teachers and staff.  That is just one example of why parents that want to get involved are put off at the onset by the cliquish culture that is prevalent in Drew and the PTA.   I hope this survey and the restructuring will take into account the need to create a more open and accessible environment.” </a:t>
                      </a:r>
                      <a:endParaRPr lang="en-US" sz="1900" b="0" i="0" u="none" strike="noStrike" dirty="0">
                        <a:solidFill>
                          <a:srgbClr val="000000"/>
                        </a:solidFill>
                        <a:effectLst/>
                        <a:latin typeface="Helvetica Neue" panose="02000503000000020004" pitchFamily="2" charset="0"/>
                      </a:endParaRPr>
                    </a:p>
                  </a:txBody>
                  <a:tcPr marL="11091" marR="11091" marT="11091" marB="0"/>
                </a:tc>
                <a:extLst>
                  <a:ext uri="{0D108BD9-81ED-4DB2-BD59-A6C34878D82A}">
                    <a16:rowId xmlns:a16="http://schemas.microsoft.com/office/drawing/2014/main" val="2872434067"/>
                  </a:ext>
                </a:extLst>
              </a:tr>
            </a:tbl>
          </a:graphicData>
        </a:graphic>
      </p:graphicFrame>
    </p:spTree>
    <p:extLst>
      <p:ext uri="{BB962C8B-B14F-4D97-AF65-F5344CB8AC3E}">
        <p14:creationId xmlns:p14="http://schemas.microsoft.com/office/powerpoint/2010/main" val="394486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0"/>
            <a:ext cx="851299"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416783" y="1637417"/>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78C753B6-C4A7-F845-B2B1-CE70B87FB4B2}"/>
              </a:ext>
            </a:extLst>
          </p:cNvPr>
          <p:cNvSpPr txBox="1"/>
          <p:nvPr/>
        </p:nvSpPr>
        <p:spPr>
          <a:xfrm>
            <a:off x="726186" y="939998"/>
            <a:ext cx="7886700" cy="3263504"/>
          </a:xfrm>
          <a:prstGeom prst="rect">
            <a:avLst/>
          </a:prstGeom>
        </p:spPr>
        <p:txBody>
          <a:bodyPr vert="horz" lIns="91440" tIns="45720" rIns="91440" bIns="45720" rtlCol="0">
            <a:normAutofit/>
          </a:bodyPr>
          <a:lstStyle/>
          <a:p>
            <a:pPr defTabSz="914400">
              <a:lnSpc>
                <a:spcPct val="90000"/>
              </a:lnSpc>
              <a:spcAft>
                <a:spcPts val="600"/>
              </a:spcAft>
            </a:pPr>
            <a:r>
              <a:rPr lang="en-US" sz="1400" dirty="0"/>
              <a:t>“The PTA should be more of a voice of advocacy for the needs of parents to the school. The purpose of a "Parent/Teacher Association" is to voice the concerns and issues of the parent body to the school in a way that allows both parents and teachers to collaborate more efficiently. I do not feel that Drew's PTA reflects this within the community. The PTA does not advocate for the needs and concerns for ALL parents in the school community. I have found the school administrators to be unwilling to really hear the voices of parents and only cater to those that tell them what they want to hear. Also, parents of color are often ostracized for advocating for their children, while White parents are embraced when they have concerns. I have heard this several times from many parents. Therefore, parents of color do not have a voice to advocate for them at the school. Since the Drew PTA is made up of predominately White parents who seem to have favor with the administration, it is not seen as a voice either. This effects the overall effectiveness of the organization because since the school is predominately Black, the majority demographic is turned off by the PTA and school administration, which leads to a lack of overall participation."</a:t>
            </a:r>
          </a:p>
        </p:txBody>
      </p:sp>
    </p:spTree>
    <p:extLst>
      <p:ext uri="{BB962C8B-B14F-4D97-AF65-F5344CB8AC3E}">
        <p14:creationId xmlns:p14="http://schemas.microsoft.com/office/powerpoint/2010/main" val="1551111055"/>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6688</TotalTime>
  <Words>3733</Words>
  <Application>Microsoft Macintosh PowerPoint</Application>
  <PresentationFormat>On-screen Show (16:9)</PresentationFormat>
  <Paragraphs>226</Paragraphs>
  <Slides>39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Calibri</vt:lpstr>
      <vt:lpstr>Arial</vt:lpstr>
      <vt:lpstr>Century Gothic</vt:lpstr>
      <vt:lpstr>Helvetica Neue</vt:lpstr>
      <vt:lpstr>Office Theme</vt:lpstr>
      <vt:lpstr>PTA Restructuring  Survey Analysis</vt:lpstr>
      <vt:lpstr>Data Analysis Process</vt:lpstr>
      <vt:lpstr>Participant Data</vt:lpstr>
      <vt:lpstr>Survey Participation                                                                                                                                                                </vt:lpstr>
      <vt:lpstr>Consider</vt:lpstr>
      <vt:lpstr>Summary Results By Question</vt:lpstr>
      <vt:lpstr>Question 5: Participation Challenges Responses provided by total number of participants who chose a given option.</vt:lpstr>
      <vt:lpstr>PowerPoint Presentation</vt:lpstr>
      <vt:lpstr>PowerPoint Presentation</vt:lpstr>
      <vt:lpstr>Consider</vt:lpstr>
      <vt:lpstr>6) What Activities or Roles Interest Most Interest You? Responses provided by total number of participants who chose a given option</vt:lpstr>
      <vt:lpstr>PowerPoint Presentation</vt:lpstr>
      <vt:lpstr>7) Which existing programs can promote equity at Drew? Responses provided by total number of participants who chose a given option</vt:lpstr>
      <vt:lpstr>PowerPoint Presentation</vt:lpstr>
      <vt:lpstr>Open Responses to Build Equity</vt:lpstr>
      <vt:lpstr>8. How could the PTA do more to center equity?</vt:lpstr>
      <vt:lpstr>9) Building Culture and Community Responses provided by total number of participants who chose a given option</vt:lpstr>
      <vt:lpstr>Open Responses to Building Culture and Community</vt:lpstr>
      <vt:lpstr>11) Exciting PTA Initiatives?</vt:lpstr>
      <vt:lpstr>PowerPoint Presentation</vt:lpstr>
      <vt:lpstr>12) What should the PTA be doing that it is not? </vt:lpstr>
      <vt:lpstr>PowerPoint Presentation</vt:lpstr>
      <vt:lpstr>Considering Staff</vt:lpstr>
      <vt:lpstr>PowerPoint Presentation</vt:lpstr>
      <vt:lpstr>13) Sample Programs for Drew?</vt:lpstr>
      <vt:lpstr>Recommended Initiatives</vt:lpstr>
      <vt:lpstr>Trends in Data</vt:lpstr>
      <vt:lpstr>Area of Focus: Engaging Diverse Families</vt:lpstr>
      <vt:lpstr>Trends: Challenges to Resolve</vt:lpstr>
      <vt:lpstr>Trends:  PTA Structures</vt:lpstr>
      <vt:lpstr>Trends: Committee Work</vt:lpstr>
      <vt:lpstr>Consider</vt:lpstr>
      <vt:lpstr>Focus Areas</vt:lpstr>
      <vt:lpstr>Area of Focus: Communication</vt:lpstr>
      <vt:lpstr>Are of Focus: Leveraging What Works</vt:lpstr>
      <vt:lpstr>Area of Focus: Community-Building</vt:lpstr>
      <vt:lpstr>Feedback for School Admin</vt:lpstr>
      <vt:lpstr>Trends in Feedback for School Admin</vt:lpstr>
      <vt:lpstr>Possible 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PTA Restructuring  Survey Analysis</dc:title>
  <cp:lastModifiedBy>Kristin Moody</cp:lastModifiedBy>
  <cp:revision>9</cp:revision>
  <dcterms:modified xsi:type="dcterms:W3CDTF">2021-12-08T19:48:48Z</dcterms:modified>
</cp:coreProperties>
</file>